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1"/>
    <p:sldId id="257" r:id="rId32"/>
    <p:sldId id="258" r:id="rId33"/>
    <p:sldId id="259" r:id="rId34"/>
    <p:sldId id="260" r:id="rId35"/>
    <p:sldId id="261" r:id="rId36"/>
    <p:sldId id="262" r:id="rId37"/>
    <p:sldId id="263" r:id="rId38"/>
    <p:sldId id="264" r:id="rId39"/>
    <p:sldId id="265" r:id="rId40"/>
    <p:sldId id="266" r:id="rId41"/>
    <p:sldId id="267" r:id="rId42"/>
    <p:sldId id="268" r:id="rId43"/>
    <p:sldId id="269" r:id="rId44"/>
    <p:sldId id="270" r:id="rId45"/>
    <p:sldId id="271" r:id="rId46"/>
    <p:sldId id="272" r:id="rId47"/>
    <p:sldId id="273" r:id="rId48"/>
    <p:sldId id="274" r:id="rId49"/>
    <p:sldId id="275" r:id="rId50"/>
    <p:sldId id="276" r:id="rId51"/>
    <p:sldId id="277" r:id="rId52"/>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Glacial Indifference" charset="1" panose="00000000000000000000"/>
      <p:regular r:id="rId8"/>
    </p:embeddedFont>
    <p:embeddedFont>
      <p:font typeface="Glacial Indifference Bold" charset="1" panose="00000800000000000000"/>
      <p:regular r:id="rId9"/>
    </p:embeddedFont>
    <p:embeddedFont>
      <p:font typeface="Glacial Indifference Italics" charset="1" panose="00000000000000000000"/>
      <p:regular r:id="rId10"/>
    </p:embeddedFont>
    <p:embeddedFont>
      <p:font typeface="Glacial Indifference Bold Italics" charset="1" panose="00000800000000000000"/>
      <p:regular r:id="rId11"/>
    </p:embeddedFont>
    <p:embeddedFont>
      <p:font typeface="Arimo" charset="1" panose="020B0604020202020204"/>
      <p:regular r:id="rId12"/>
    </p:embeddedFont>
    <p:embeddedFont>
      <p:font typeface="Arimo Bold" charset="1" panose="020B0704020202020204"/>
      <p:regular r:id="rId13"/>
    </p:embeddedFont>
    <p:embeddedFont>
      <p:font typeface="Arimo Italics" charset="1" panose="020B0604020202090204"/>
      <p:regular r:id="rId14"/>
    </p:embeddedFont>
    <p:embeddedFont>
      <p:font typeface="Arimo Bold Italics" charset="1" panose="020B0704020202090204"/>
      <p:regular r:id="rId15"/>
    </p:embeddedFont>
    <p:embeddedFont>
      <p:font typeface="Brittany" charset="1" panose="00000000000000000000"/>
      <p:regular r:id="rId16"/>
    </p:embeddedFont>
    <p:embeddedFont>
      <p:font typeface="Gotham" charset="1" panose="00000000000000000000"/>
      <p:regular r:id="rId17"/>
    </p:embeddedFont>
    <p:embeddedFont>
      <p:font typeface="Gotham Bold" charset="1" panose="00000000000000000000"/>
      <p:regular r:id="rId18"/>
    </p:embeddedFont>
    <p:embeddedFont>
      <p:font typeface="Gotham Italics" charset="1" panose="00000000000000000000"/>
      <p:regular r:id="rId19"/>
    </p:embeddedFont>
    <p:embeddedFont>
      <p:font typeface="Gotham Bold Italics" charset="1" panose="02000000000000000000"/>
      <p:regular r:id="rId20"/>
    </p:embeddedFont>
    <p:embeddedFont>
      <p:font typeface="Gotham Light" charset="1" panose="00000000000000000000"/>
      <p:regular r:id="rId21"/>
    </p:embeddedFont>
    <p:embeddedFont>
      <p:font typeface="Gotham Light Italics" charset="1" panose="00000000000000000000"/>
      <p:regular r:id="rId22"/>
    </p:embeddedFont>
    <p:embeddedFont>
      <p:font typeface="Gotham Heavy" charset="1" panose="02000900000000000000"/>
      <p:regular r:id="rId23"/>
    </p:embeddedFont>
    <p:embeddedFont>
      <p:font typeface="Gotham Heavy Italics" charset="1" panose="02000900000000000000"/>
      <p:regular r:id="rId24"/>
    </p:embeddedFont>
    <p:embeddedFont>
      <p:font typeface="Canva Sans" charset="1" panose="020B0503030501040103"/>
      <p:regular r:id="rId25"/>
    </p:embeddedFont>
    <p:embeddedFont>
      <p:font typeface="Canva Sans Bold" charset="1" panose="020B0803030501040103"/>
      <p:regular r:id="rId26"/>
    </p:embeddedFont>
    <p:embeddedFont>
      <p:font typeface="Canva Sans Italics" charset="1" panose="020B0503030501040103"/>
      <p:regular r:id="rId27"/>
    </p:embeddedFont>
    <p:embeddedFont>
      <p:font typeface="Canva Sans Bold Italics" charset="1" panose="020B0803030501040103"/>
      <p:regular r:id="rId28"/>
    </p:embeddedFont>
    <p:embeddedFont>
      <p:font typeface="Canva Sans Medium" charset="1" panose="020B0603030501040103"/>
      <p:regular r:id="rId29"/>
    </p:embeddedFont>
    <p:embeddedFont>
      <p:font typeface="Canva Sans Medium Italics" charset="1" panose="020B0603030501040103"/>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slides/slide1.xml" Type="http://schemas.openxmlformats.org/officeDocument/2006/relationships/slide"/><Relationship Id="rId32" Target="slides/slide2.xml" Type="http://schemas.openxmlformats.org/officeDocument/2006/relationships/slide"/><Relationship Id="rId33" Target="slides/slide3.xml" Type="http://schemas.openxmlformats.org/officeDocument/2006/relationships/slide"/><Relationship Id="rId34" Target="slides/slide4.xml" Type="http://schemas.openxmlformats.org/officeDocument/2006/relationships/slide"/><Relationship Id="rId35" Target="slides/slide5.xml" Type="http://schemas.openxmlformats.org/officeDocument/2006/relationships/slide"/><Relationship Id="rId36" Target="slides/slide6.xml" Type="http://schemas.openxmlformats.org/officeDocument/2006/relationships/slide"/><Relationship Id="rId37" Target="slides/slide7.xml" Type="http://schemas.openxmlformats.org/officeDocument/2006/relationships/slide"/><Relationship Id="rId38" Target="slides/slide8.xml" Type="http://schemas.openxmlformats.org/officeDocument/2006/relationships/slide"/><Relationship Id="rId39" Target="slides/slide9.xml" Type="http://schemas.openxmlformats.org/officeDocument/2006/relationships/slide"/><Relationship Id="rId4" Target="theme/theme1.xml" Type="http://schemas.openxmlformats.org/officeDocument/2006/relationships/theme"/><Relationship Id="rId40" Target="slides/slide10.xml" Type="http://schemas.openxmlformats.org/officeDocument/2006/relationships/slide"/><Relationship Id="rId41" Target="slides/slide11.xml" Type="http://schemas.openxmlformats.org/officeDocument/2006/relationships/slide"/><Relationship Id="rId42" Target="slides/slide12.xml" Type="http://schemas.openxmlformats.org/officeDocument/2006/relationships/slide"/><Relationship Id="rId43" Target="slides/slide13.xml" Type="http://schemas.openxmlformats.org/officeDocument/2006/relationships/slide"/><Relationship Id="rId44" Target="slides/slide14.xml" Type="http://schemas.openxmlformats.org/officeDocument/2006/relationships/slide"/><Relationship Id="rId45" Target="slides/slide15.xml" Type="http://schemas.openxmlformats.org/officeDocument/2006/relationships/slide"/><Relationship Id="rId46" Target="slides/slide16.xml" Type="http://schemas.openxmlformats.org/officeDocument/2006/relationships/slide"/><Relationship Id="rId47" Target="slides/slide17.xml" Type="http://schemas.openxmlformats.org/officeDocument/2006/relationships/slide"/><Relationship Id="rId48" Target="slides/slide18.xml" Type="http://schemas.openxmlformats.org/officeDocument/2006/relationships/slide"/><Relationship Id="rId49" Target="slides/slide19.xml" Type="http://schemas.openxmlformats.org/officeDocument/2006/relationships/slide"/><Relationship Id="rId5" Target="tableStyles.xml" Type="http://schemas.openxmlformats.org/officeDocument/2006/relationships/tableStyles"/><Relationship Id="rId50" Target="slides/slide20.xml" Type="http://schemas.openxmlformats.org/officeDocument/2006/relationships/slide"/><Relationship Id="rId51" Target="slides/slide21.xml" Type="http://schemas.openxmlformats.org/officeDocument/2006/relationships/slide"/><Relationship Id="rId52" Target="slides/slide22.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 Id="rId3" Target="../media/image22.pn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 Id="rId6" Target="../media/image25.png" Type="http://schemas.openxmlformats.org/officeDocument/2006/relationships/image"/><Relationship Id="rId7" Target="../media/image26.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png" Type="http://schemas.openxmlformats.org/officeDocument/2006/relationships/image"/><Relationship Id="rId4" Target="../media/image29.png" Type="http://schemas.openxmlformats.org/officeDocument/2006/relationships/image"/><Relationship Id="rId5" Target="../media/image30.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10645886">
            <a:off x="-7569027" y="-3121295"/>
            <a:ext cx="15959592" cy="14470742"/>
            <a:chOff x="0" y="0"/>
            <a:chExt cx="1272783" cy="1154046"/>
          </a:xfrm>
        </p:grpSpPr>
        <p:sp>
          <p:nvSpPr>
            <p:cNvPr name="Freeform 3" id="3"/>
            <p:cNvSpPr/>
            <p:nvPr/>
          </p:nvSpPr>
          <p:spPr>
            <a:xfrm flipH="false" flipV="false" rot="0">
              <a:off x="0" y="0"/>
              <a:ext cx="1272783" cy="1154046"/>
            </a:xfrm>
            <a:custGeom>
              <a:avLst/>
              <a:gdLst/>
              <a:ahLst/>
              <a:cxnLst/>
              <a:rect r="r" b="b" t="t" l="l"/>
              <a:pathLst>
                <a:path h="1154046" w="1272783">
                  <a:moveTo>
                    <a:pt x="636391" y="0"/>
                  </a:moveTo>
                  <a:cubicBezTo>
                    <a:pt x="284922" y="0"/>
                    <a:pt x="0" y="258342"/>
                    <a:pt x="0" y="577023"/>
                  </a:cubicBezTo>
                  <a:cubicBezTo>
                    <a:pt x="0" y="895704"/>
                    <a:pt x="284922" y="1154046"/>
                    <a:pt x="636391" y="1154046"/>
                  </a:cubicBezTo>
                  <a:cubicBezTo>
                    <a:pt x="987861" y="1154046"/>
                    <a:pt x="1272783" y="895704"/>
                    <a:pt x="1272783" y="577023"/>
                  </a:cubicBezTo>
                  <a:cubicBezTo>
                    <a:pt x="1272783" y="258342"/>
                    <a:pt x="987861" y="0"/>
                    <a:pt x="636391" y="0"/>
                  </a:cubicBezTo>
                  <a:close/>
                </a:path>
              </a:pathLst>
            </a:custGeom>
            <a:solidFill>
              <a:srgbClr val="FFFFFF"/>
            </a:solidFill>
            <a:ln w="85725" cap="sq">
              <a:gradFill>
                <a:gsLst>
                  <a:gs pos="0">
                    <a:srgbClr val="CDFFD8">
                      <a:alpha val="100000"/>
                    </a:srgbClr>
                  </a:gs>
                  <a:gs pos="100000">
                    <a:srgbClr val="94B9FF">
                      <a:alpha val="100000"/>
                    </a:srgbClr>
                  </a:gs>
                </a:gsLst>
                <a:lin ang="0"/>
              </a:gradFill>
              <a:prstDash val="solid"/>
              <a:miter/>
            </a:ln>
          </p:spPr>
        </p:sp>
        <p:sp>
          <p:nvSpPr>
            <p:cNvPr name="TextBox 4" id="4"/>
            <p:cNvSpPr txBox="true"/>
            <p:nvPr/>
          </p:nvSpPr>
          <p:spPr>
            <a:xfrm>
              <a:off x="119323" y="79617"/>
              <a:ext cx="1034136" cy="96623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384897" y="5379918"/>
            <a:ext cx="6059445" cy="605944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5720762" y="6964430"/>
            <a:ext cx="2000810" cy="4114800"/>
          </a:xfrm>
          <a:custGeom>
            <a:avLst/>
            <a:gdLst/>
            <a:ahLst/>
            <a:cxnLst/>
            <a:rect r="r" b="b" t="t" l="l"/>
            <a:pathLst>
              <a:path h="4114800" w="2000810">
                <a:moveTo>
                  <a:pt x="0" y="0"/>
                </a:moveTo>
                <a:lnTo>
                  <a:pt x="2000810" y="0"/>
                </a:lnTo>
                <a:lnTo>
                  <a:pt x="2000810" y="4114800"/>
                </a:lnTo>
                <a:lnTo>
                  <a:pt x="0" y="4114800"/>
                </a:lnTo>
                <a:lnTo>
                  <a:pt x="0" y="0"/>
                </a:lnTo>
                <a:close/>
              </a:path>
            </a:pathLst>
          </a:custGeom>
          <a:blipFill>
            <a:blip r:embed="rId2">
              <a:alphaModFix amt="53000"/>
              <a:extLst>
                <a:ext uri="{96DAC541-7B7A-43D3-8B79-37D633B846F1}">
                  <asvg:svgBlip xmlns:asvg="http://schemas.microsoft.com/office/drawing/2016/SVG/main" r:embed="rId3"/>
                </a:ext>
              </a:extLst>
            </a:blip>
            <a:stretch>
              <a:fillRect l="0" t="0" r="-204881" b="0"/>
            </a:stretch>
          </a:blipFill>
        </p:spPr>
      </p:sp>
      <p:grpSp>
        <p:nvGrpSpPr>
          <p:cNvPr name="Group 9" id="9"/>
          <p:cNvGrpSpPr/>
          <p:nvPr/>
        </p:nvGrpSpPr>
        <p:grpSpPr>
          <a:xfrm rot="0">
            <a:off x="11762088" y="-9632634"/>
            <a:ext cx="10994424" cy="1099442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gradFill>
                <a:gsLst>
                  <a:gs pos="0">
                    <a:srgbClr val="CDFFD8">
                      <a:alpha val="12000"/>
                    </a:srgbClr>
                  </a:gs>
                  <a:gs pos="100000">
                    <a:srgbClr val="94B9FF">
                      <a:alpha val="12000"/>
                    </a:srgbClr>
                  </a:gs>
                </a:gsLst>
                <a:lin ang="0"/>
              </a:gra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3051686" y="3044413"/>
            <a:ext cx="12559197" cy="4183460"/>
            <a:chOff x="0" y="0"/>
            <a:chExt cx="3307772" cy="1101817"/>
          </a:xfrm>
        </p:grpSpPr>
        <p:sp>
          <p:nvSpPr>
            <p:cNvPr name="Freeform 13" id="13"/>
            <p:cNvSpPr/>
            <p:nvPr/>
          </p:nvSpPr>
          <p:spPr>
            <a:xfrm flipH="false" flipV="false" rot="0">
              <a:off x="0" y="0"/>
              <a:ext cx="3307772" cy="1101817"/>
            </a:xfrm>
            <a:custGeom>
              <a:avLst/>
              <a:gdLst/>
              <a:ahLst/>
              <a:cxnLst/>
              <a:rect r="r" b="b" t="t" l="l"/>
              <a:pathLst>
                <a:path h="1101817" w="3307772">
                  <a:moveTo>
                    <a:pt x="0" y="0"/>
                  </a:moveTo>
                  <a:lnTo>
                    <a:pt x="3307772" y="0"/>
                  </a:lnTo>
                  <a:lnTo>
                    <a:pt x="3307772" y="1101817"/>
                  </a:lnTo>
                  <a:lnTo>
                    <a:pt x="0" y="1101817"/>
                  </a:lnTo>
                  <a:close/>
                </a:path>
              </a:pathLst>
            </a:custGeom>
            <a:solidFill>
              <a:srgbClr val="FFFEFE"/>
            </a:solidFill>
          </p:spPr>
        </p:sp>
        <p:sp>
          <p:nvSpPr>
            <p:cNvPr name="TextBox 14" id="14"/>
            <p:cNvSpPr txBox="true"/>
            <p:nvPr/>
          </p:nvSpPr>
          <p:spPr>
            <a:xfrm>
              <a:off x="0" y="-28575"/>
              <a:ext cx="3307772" cy="1130392"/>
            </a:xfrm>
            <a:prstGeom prst="rect">
              <a:avLst/>
            </a:prstGeom>
          </p:spPr>
          <p:txBody>
            <a:bodyPr anchor="ctr" rtlCol="false" tIns="50800" lIns="50800" bIns="50800" rIns="50800"/>
            <a:lstStyle/>
            <a:p>
              <a:pPr algn="ctr">
                <a:lnSpc>
                  <a:spcPts val="2380"/>
                </a:lnSpc>
              </a:pPr>
            </a:p>
          </p:txBody>
        </p:sp>
      </p:grpSp>
      <p:sp>
        <p:nvSpPr>
          <p:cNvPr name="Freeform 15" id="15"/>
          <p:cNvSpPr/>
          <p:nvPr/>
        </p:nvSpPr>
        <p:spPr>
          <a:xfrm flipH="false" flipV="false" rot="0">
            <a:off x="8858345" y="7208823"/>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6" id="16"/>
          <p:cNvSpPr txBox="true"/>
          <p:nvPr/>
        </p:nvSpPr>
        <p:spPr>
          <a:xfrm rot="0">
            <a:off x="4368685" y="4879547"/>
            <a:ext cx="9925199" cy="749552"/>
          </a:xfrm>
          <a:prstGeom prst="rect">
            <a:avLst/>
          </a:prstGeom>
        </p:spPr>
        <p:txBody>
          <a:bodyPr anchor="t" rtlCol="false" tIns="0" lIns="0" bIns="0" rIns="0">
            <a:spAutoFit/>
          </a:bodyPr>
          <a:lstStyle/>
          <a:p>
            <a:pPr algn="ctr">
              <a:lnSpc>
                <a:spcPts val="5936"/>
              </a:lnSpc>
              <a:spcBef>
                <a:spcPct val="0"/>
              </a:spcBef>
            </a:pPr>
            <a:r>
              <a:rPr lang="en-US" sz="4240" spc="237">
                <a:solidFill>
                  <a:srgbClr val="191919"/>
                </a:solidFill>
                <a:latin typeface="Arimo"/>
              </a:rPr>
              <a:t>WITH AND WITHOUT MASK</a:t>
            </a:r>
          </a:p>
        </p:txBody>
      </p:sp>
      <p:sp>
        <p:nvSpPr>
          <p:cNvPr name="TextBox 17" id="17"/>
          <p:cNvSpPr txBox="true"/>
          <p:nvPr/>
        </p:nvSpPr>
        <p:spPr>
          <a:xfrm rot="0">
            <a:off x="3591983" y="2949163"/>
            <a:ext cx="11478603" cy="1881399"/>
          </a:xfrm>
          <a:prstGeom prst="rect">
            <a:avLst/>
          </a:prstGeom>
        </p:spPr>
        <p:txBody>
          <a:bodyPr anchor="t" rtlCol="false" tIns="0" lIns="0" bIns="0" rIns="0">
            <a:spAutoFit/>
          </a:bodyPr>
          <a:lstStyle/>
          <a:p>
            <a:pPr algn="ctr">
              <a:lnSpc>
                <a:spcPts val="7586"/>
              </a:lnSpc>
              <a:spcBef>
                <a:spcPct val="0"/>
              </a:spcBef>
            </a:pPr>
            <a:r>
              <a:rPr lang="en-US" sz="5418" spc="758">
                <a:solidFill>
                  <a:srgbClr val="191919"/>
                </a:solidFill>
                <a:latin typeface="Gotham Bold"/>
              </a:rPr>
              <a:t>FACE IDENTIFICATION AND CATEGORIZATION</a:t>
            </a:r>
          </a:p>
        </p:txBody>
      </p:sp>
      <p:grpSp>
        <p:nvGrpSpPr>
          <p:cNvPr name="Group 18" id="18"/>
          <p:cNvGrpSpPr/>
          <p:nvPr/>
        </p:nvGrpSpPr>
        <p:grpSpPr>
          <a:xfrm rot="0">
            <a:off x="-9965724" y="-1383136"/>
            <a:ext cx="10994424" cy="1099442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gradFill>
                <a:gsLst>
                  <a:gs pos="0">
                    <a:srgbClr val="CDFFD8">
                      <a:alpha val="12000"/>
                    </a:srgbClr>
                  </a:gs>
                  <a:gs pos="100000">
                    <a:srgbClr val="94B9FF">
                      <a:alpha val="12000"/>
                    </a:srgbClr>
                  </a:gs>
                </a:gsLst>
                <a:lin ang="0"/>
              </a:gradFill>
              <a:prstDash val="solid"/>
              <a:miter/>
            </a:ln>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21" id="21"/>
          <p:cNvSpPr txBox="true"/>
          <p:nvPr/>
        </p:nvSpPr>
        <p:spPr>
          <a:xfrm rot="0">
            <a:off x="4454410" y="5709337"/>
            <a:ext cx="9925199" cy="730502"/>
          </a:xfrm>
          <a:prstGeom prst="rect">
            <a:avLst/>
          </a:prstGeom>
        </p:spPr>
        <p:txBody>
          <a:bodyPr anchor="t" rtlCol="false" tIns="0" lIns="0" bIns="0" rIns="0">
            <a:spAutoFit/>
          </a:bodyPr>
          <a:lstStyle/>
          <a:p>
            <a:pPr algn="ctr">
              <a:lnSpc>
                <a:spcPts val="5936"/>
              </a:lnSpc>
              <a:spcBef>
                <a:spcPct val="0"/>
              </a:spcBef>
            </a:pPr>
            <a:r>
              <a:rPr lang="en-US" sz="4240" spc="237">
                <a:solidFill>
                  <a:srgbClr val="191919"/>
                </a:solidFill>
                <a:latin typeface="Gotham Bold"/>
              </a:rPr>
              <a:t>UTILIZING MTCNN AND OPENCV</a:t>
            </a:r>
          </a:p>
        </p:txBody>
      </p:sp>
      <p:sp>
        <p:nvSpPr>
          <p:cNvPr name="Freeform 22" id="22"/>
          <p:cNvSpPr/>
          <p:nvPr/>
        </p:nvSpPr>
        <p:spPr>
          <a:xfrm flipH="false" flipV="false" rot="0">
            <a:off x="897474" y="284684"/>
            <a:ext cx="2154212" cy="2154212"/>
          </a:xfrm>
          <a:custGeom>
            <a:avLst/>
            <a:gdLst/>
            <a:ahLst/>
            <a:cxnLst/>
            <a:rect r="r" b="b" t="t" l="l"/>
            <a:pathLst>
              <a:path h="2154212" w="2154212">
                <a:moveTo>
                  <a:pt x="0" y="0"/>
                </a:moveTo>
                <a:lnTo>
                  <a:pt x="2154212" y="0"/>
                </a:lnTo>
                <a:lnTo>
                  <a:pt x="2154212" y="2154213"/>
                </a:lnTo>
                <a:lnTo>
                  <a:pt x="0" y="2154213"/>
                </a:lnTo>
                <a:lnTo>
                  <a:pt x="0" y="0"/>
                </a:lnTo>
                <a:close/>
              </a:path>
            </a:pathLst>
          </a:custGeom>
          <a:blipFill>
            <a:blip r:embed="rId6"/>
            <a:stretch>
              <a:fillRect l="-16972" t="-19875" r="-18126" b="-15223"/>
            </a:stretch>
          </a:blipFill>
        </p:spPr>
      </p:sp>
      <p:sp>
        <p:nvSpPr>
          <p:cNvPr name="Freeform 23" id="23"/>
          <p:cNvSpPr/>
          <p:nvPr/>
        </p:nvSpPr>
        <p:spPr>
          <a:xfrm flipH="false" flipV="false" rot="0">
            <a:off x="15817181" y="393583"/>
            <a:ext cx="1802422" cy="1950064"/>
          </a:xfrm>
          <a:custGeom>
            <a:avLst/>
            <a:gdLst/>
            <a:ahLst/>
            <a:cxnLst/>
            <a:rect r="r" b="b" t="t" l="l"/>
            <a:pathLst>
              <a:path h="1950064" w="1802422">
                <a:moveTo>
                  <a:pt x="0" y="0"/>
                </a:moveTo>
                <a:lnTo>
                  <a:pt x="1802422" y="0"/>
                </a:lnTo>
                <a:lnTo>
                  <a:pt x="1802422" y="1950064"/>
                </a:lnTo>
                <a:lnTo>
                  <a:pt x="0" y="1950064"/>
                </a:lnTo>
                <a:lnTo>
                  <a:pt x="0" y="0"/>
                </a:lnTo>
                <a:close/>
              </a:path>
            </a:pathLst>
          </a:custGeom>
          <a:blipFill>
            <a:blip r:embed="rId7"/>
            <a:stretch>
              <a:fillRect l="-6169" t="0" r="0" b="0"/>
            </a:stretch>
          </a:blipFill>
        </p:spPr>
      </p:sp>
      <p:sp>
        <p:nvSpPr>
          <p:cNvPr name="TextBox 24" id="24"/>
          <p:cNvSpPr txBox="true"/>
          <p:nvPr/>
        </p:nvSpPr>
        <p:spPr>
          <a:xfrm rot="0">
            <a:off x="1028700" y="8106410"/>
            <a:ext cx="6988870" cy="2389504"/>
          </a:xfrm>
          <a:prstGeom prst="rect">
            <a:avLst/>
          </a:prstGeom>
        </p:spPr>
        <p:txBody>
          <a:bodyPr anchor="t" rtlCol="false" tIns="0" lIns="0" bIns="0" rIns="0">
            <a:spAutoFit/>
          </a:bodyPr>
          <a:lstStyle/>
          <a:p>
            <a:pPr>
              <a:lnSpc>
                <a:spcPts val="3220"/>
              </a:lnSpc>
            </a:pPr>
          </a:p>
          <a:p>
            <a:pPr>
              <a:lnSpc>
                <a:spcPts val="3220"/>
              </a:lnSpc>
            </a:pPr>
            <a:r>
              <a:rPr lang="en-US" sz="2300">
                <a:solidFill>
                  <a:srgbClr val="000000"/>
                </a:solidFill>
                <a:latin typeface="Montserrat Classic Bold"/>
              </a:rPr>
              <a:t>Nikita Devendran, 111520244028.</a:t>
            </a:r>
          </a:p>
          <a:p>
            <a:pPr>
              <a:lnSpc>
                <a:spcPts val="3220"/>
              </a:lnSpc>
            </a:pPr>
            <a:r>
              <a:rPr lang="en-US" sz="2300">
                <a:solidFill>
                  <a:srgbClr val="000000"/>
                </a:solidFill>
                <a:latin typeface="Montserrat Classic Bold"/>
              </a:rPr>
              <a:t>Deepika LP,  111520244011.</a:t>
            </a:r>
          </a:p>
          <a:p>
            <a:pPr>
              <a:lnSpc>
                <a:spcPts val="3220"/>
              </a:lnSpc>
            </a:pPr>
            <a:r>
              <a:rPr lang="en-US" sz="2300">
                <a:solidFill>
                  <a:srgbClr val="000000"/>
                </a:solidFill>
                <a:latin typeface="Montserrat Classic Bold"/>
              </a:rPr>
              <a:t>Mounika S, 111520244026.</a:t>
            </a:r>
          </a:p>
          <a:p>
            <a:pPr>
              <a:lnSpc>
                <a:spcPts val="3220"/>
              </a:lnSpc>
            </a:pPr>
          </a:p>
          <a:p>
            <a:pPr>
              <a:lnSpc>
                <a:spcPts val="3220"/>
              </a:lnSpc>
            </a:pPr>
          </a:p>
        </p:txBody>
      </p:sp>
      <p:sp>
        <p:nvSpPr>
          <p:cNvPr name="TextBox 25" id="25"/>
          <p:cNvSpPr txBox="true"/>
          <p:nvPr/>
        </p:nvSpPr>
        <p:spPr>
          <a:xfrm rot="0">
            <a:off x="3485567" y="6516038"/>
            <a:ext cx="11862885" cy="540385"/>
          </a:xfrm>
          <a:prstGeom prst="rect">
            <a:avLst/>
          </a:prstGeom>
        </p:spPr>
        <p:txBody>
          <a:bodyPr anchor="t" rtlCol="false" tIns="0" lIns="0" bIns="0" rIns="0">
            <a:spAutoFit/>
          </a:bodyPr>
          <a:lstStyle/>
          <a:p>
            <a:pPr algn="ctr">
              <a:lnSpc>
                <a:spcPts val="4340"/>
              </a:lnSpc>
              <a:spcBef>
                <a:spcPct val="0"/>
              </a:spcBef>
            </a:pPr>
            <a:r>
              <a:rPr lang="en-US" sz="3100" spc="173">
                <a:solidFill>
                  <a:srgbClr val="191919"/>
                </a:solidFill>
                <a:latin typeface="Arimo"/>
              </a:rPr>
              <a:t>FOR ACCESSING BANK LOCKER FACILITY</a:t>
            </a:r>
          </a:p>
        </p:txBody>
      </p:sp>
      <p:sp>
        <p:nvSpPr>
          <p:cNvPr name="TextBox 26" id="26"/>
          <p:cNvSpPr txBox="true"/>
          <p:nvPr/>
        </p:nvSpPr>
        <p:spPr>
          <a:xfrm rot="0">
            <a:off x="4356878" y="618812"/>
            <a:ext cx="9925199" cy="730502"/>
          </a:xfrm>
          <a:prstGeom prst="rect">
            <a:avLst/>
          </a:prstGeom>
        </p:spPr>
        <p:txBody>
          <a:bodyPr anchor="t" rtlCol="false" tIns="0" lIns="0" bIns="0" rIns="0">
            <a:spAutoFit/>
          </a:bodyPr>
          <a:lstStyle/>
          <a:p>
            <a:pPr algn="ctr">
              <a:lnSpc>
                <a:spcPts val="5936"/>
              </a:lnSpc>
              <a:spcBef>
                <a:spcPct val="0"/>
              </a:spcBef>
            </a:pPr>
            <a:r>
              <a:rPr lang="en-US" sz="4240" spc="237">
                <a:solidFill>
                  <a:srgbClr val="191919"/>
                </a:solidFill>
                <a:latin typeface="Glacial Indifference"/>
              </a:rPr>
              <a:t>R.M.D ENGINEERING COLLEGE</a:t>
            </a:r>
          </a:p>
        </p:txBody>
      </p:sp>
      <p:sp>
        <p:nvSpPr>
          <p:cNvPr name="TextBox 27" id="27"/>
          <p:cNvSpPr txBox="true"/>
          <p:nvPr/>
        </p:nvSpPr>
        <p:spPr>
          <a:xfrm rot="0">
            <a:off x="3732057" y="1435039"/>
            <a:ext cx="11174841" cy="540385"/>
          </a:xfrm>
          <a:prstGeom prst="rect">
            <a:avLst/>
          </a:prstGeom>
        </p:spPr>
        <p:txBody>
          <a:bodyPr anchor="t" rtlCol="false" tIns="0" lIns="0" bIns="0" rIns="0">
            <a:spAutoFit/>
          </a:bodyPr>
          <a:lstStyle/>
          <a:p>
            <a:pPr algn="ctr">
              <a:lnSpc>
                <a:spcPts val="4340"/>
              </a:lnSpc>
              <a:spcBef>
                <a:spcPct val="0"/>
              </a:spcBef>
            </a:pPr>
            <a:r>
              <a:rPr lang="en-US" sz="3100" spc="173">
                <a:solidFill>
                  <a:srgbClr val="191919"/>
                </a:solidFill>
                <a:latin typeface="Arimo"/>
              </a:rPr>
              <a:t>Department of Computer Science and Business Systems</a:t>
            </a:r>
          </a:p>
        </p:txBody>
      </p:sp>
      <p:sp>
        <p:nvSpPr>
          <p:cNvPr name="TextBox 28" id="28"/>
          <p:cNvSpPr txBox="true"/>
          <p:nvPr/>
        </p:nvSpPr>
        <p:spPr>
          <a:xfrm rot="0">
            <a:off x="12976188" y="8106410"/>
            <a:ext cx="6988870" cy="1989454"/>
          </a:xfrm>
          <a:prstGeom prst="rect">
            <a:avLst/>
          </a:prstGeom>
        </p:spPr>
        <p:txBody>
          <a:bodyPr anchor="t" rtlCol="false" tIns="0" lIns="0" bIns="0" rIns="0">
            <a:spAutoFit/>
          </a:bodyPr>
          <a:lstStyle/>
          <a:p>
            <a:pPr>
              <a:lnSpc>
                <a:spcPts val="3220"/>
              </a:lnSpc>
            </a:pPr>
          </a:p>
          <a:p>
            <a:pPr>
              <a:lnSpc>
                <a:spcPts val="3220"/>
              </a:lnSpc>
            </a:pPr>
            <a:r>
              <a:rPr lang="en-US" sz="2300">
                <a:solidFill>
                  <a:srgbClr val="000000"/>
                </a:solidFill>
                <a:latin typeface="Montserrat Classic Bold"/>
              </a:rPr>
              <a:t>Ms.R.Monica Lakshmi, B.E, M.E.,</a:t>
            </a:r>
          </a:p>
          <a:p>
            <a:pPr>
              <a:lnSpc>
                <a:spcPts val="3220"/>
              </a:lnSpc>
            </a:pPr>
            <a:r>
              <a:rPr lang="en-US" sz="2300">
                <a:solidFill>
                  <a:srgbClr val="000000"/>
                </a:solidFill>
                <a:latin typeface="Montserrat Classic Bold"/>
              </a:rPr>
              <a:t>Assistant Professor,</a:t>
            </a:r>
          </a:p>
          <a:p>
            <a:pPr>
              <a:lnSpc>
                <a:spcPts val="3220"/>
              </a:lnSpc>
            </a:pPr>
            <a:r>
              <a:rPr lang="en-US" sz="2300">
                <a:solidFill>
                  <a:srgbClr val="000000"/>
                </a:solidFill>
                <a:latin typeface="Montserrat Classic Bold"/>
              </a:rPr>
              <a:t>Department of CSBS.</a:t>
            </a:r>
          </a:p>
          <a:p>
            <a:pPr>
              <a:lnSpc>
                <a:spcPts val="3220"/>
              </a:lnSpc>
            </a:pP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749434" y="423242"/>
            <a:ext cx="13444363" cy="1077565"/>
          </a:xfrm>
          <a:prstGeom prst="rect">
            <a:avLst/>
          </a:prstGeom>
        </p:spPr>
        <p:txBody>
          <a:bodyPr anchor="t" rtlCol="false" tIns="0" lIns="0" bIns="0" rIns="0">
            <a:spAutoFit/>
          </a:bodyPr>
          <a:lstStyle/>
          <a:p>
            <a:pPr>
              <a:lnSpc>
                <a:spcPts val="8743"/>
              </a:lnSpc>
              <a:spcBef>
                <a:spcPct val="0"/>
              </a:spcBef>
            </a:pPr>
            <a:r>
              <a:rPr lang="en-US" sz="6245">
                <a:solidFill>
                  <a:srgbClr val="191919"/>
                </a:solidFill>
                <a:latin typeface="Gotham Bold"/>
              </a:rPr>
              <a:t>LIST OF MODULES</a:t>
            </a:r>
          </a:p>
        </p:txBody>
      </p:sp>
      <p:sp>
        <p:nvSpPr>
          <p:cNvPr name="TextBox 3" id="3"/>
          <p:cNvSpPr txBox="true"/>
          <p:nvPr/>
        </p:nvSpPr>
        <p:spPr>
          <a:xfrm rot="0">
            <a:off x="2429493" y="1748792"/>
            <a:ext cx="16557460" cy="8587741"/>
          </a:xfrm>
          <a:prstGeom prst="rect">
            <a:avLst/>
          </a:prstGeom>
        </p:spPr>
        <p:txBody>
          <a:bodyPr anchor="t" rtlCol="false" tIns="0" lIns="0" bIns="0" rIns="0">
            <a:spAutoFit/>
          </a:bodyPr>
          <a:lstStyle/>
          <a:p>
            <a:pPr algn="just" marL="798825" indent="-399412" lvl="1">
              <a:lnSpc>
                <a:spcPts val="5179"/>
              </a:lnSpc>
              <a:buFont typeface="Arial"/>
              <a:buChar char="•"/>
            </a:pPr>
            <a:r>
              <a:rPr lang="en-US" sz="3699">
                <a:solidFill>
                  <a:srgbClr val="191919"/>
                </a:solidFill>
                <a:latin typeface="Gotham Bold"/>
              </a:rPr>
              <a:t>  Data Collection </a:t>
            </a:r>
          </a:p>
          <a:p>
            <a:pPr algn="just">
              <a:lnSpc>
                <a:spcPts val="4060"/>
              </a:lnSpc>
            </a:pPr>
            <a:r>
              <a:rPr lang="en-US" sz="2900">
                <a:solidFill>
                  <a:srgbClr val="191919"/>
                </a:solidFill>
                <a:latin typeface="Gotham"/>
              </a:rPr>
              <a:t>                     Utilizing the webcam to gather images of the individual and storing </a:t>
            </a:r>
          </a:p>
          <a:p>
            <a:pPr algn="just">
              <a:lnSpc>
                <a:spcPts val="4060"/>
              </a:lnSpc>
            </a:pPr>
            <a:r>
              <a:rPr lang="en-US" sz="2900">
                <a:solidFill>
                  <a:srgbClr val="191919"/>
                </a:solidFill>
                <a:latin typeface="Gotham"/>
              </a:rPr>
              <a:t>          </a:t>
            </a:r>
            <a:r>
              <a:rPr lang="en-US" sz="2900">
                <a:solidFill>
                  <a:srgbClr val="191919"/>
                </a:solidFill>
                <a:latin typeface="Gotham"/>
              </a:rPr>
              <a:t>it in the respective named directory.</a:t>
            </a:r>
          </a:p>
          <a:p>
            <a:pPr algn="just">
              <a:lnSpc>
                <a:spcPts val="1680"/>
              </a:lnSpc>
            </a:pPr>
          </a:p>
          <a:p>
            <a:pPr algn="just" marL="798825" indent="-399412" lvl="1">
              <a:lnSpc>
                <a:spcPts val="5179"/>
              </a:lnSpc>
              <a:buFont typeface="Arial"/>
              <a:buChar char="•"/>
            </a:pPr>
            <a:r>
              <a:rPr lang="en-US" sz="3699">
                <a:solidFill>
                  <a:srgbClr val="191919"/>
                </a:solidFill>
                <a:latin typeface="Gotham Bold"/>
              </a:rPr>
              <a:t>  Training and Calibration</a:t>
            </a:r>
          </a:p>
          <a:p>
            <a:pPr algn="just">
              <a:lnSpc>
                <a:spcPts val="4059"/>
              </a:lnSpc>
            </a:pPr>
            <a:r>
              <a:rPr lang="en-US" sz="2899">
                <a:solidFill>
                  <a:srgbClr val="191919"/>
                </a:solidFill>
                <a:latin typeface="Gotham Bold"/>
              </a:rPr>
              <a:t>                     </a:t>
            </a:r>
            <a:r>
              <a:rPr lang="en-US" sz="2899">
                <a:solidFill>
                  <a:srgbClr val="191919"/>
                </a:solidFill>
                <a:latin typeface="Gotham"/>
              </a:rPr>
              <a:t>This module involves two stages namely, image augmentation and </a:t>
            </a:r>
          </a:p>
          <a:p>
            <a:pPr algn="just">
              <a:lnSpc>
                <a:spcPts val="4059"/>
              </a:lnSpc>
            </a:pPr>
            <a:r>
              <a:rPr lang="en-US" sz="2899">
                <a:solidFill>
                  <a:srgbClr val="191919"/>
                </a:solidFill>
                <a:latin typeface="Gotham"/>
              </a:rPr>
              <a:t>          </a:t>
            </a:r>
            <a:r>
              <a:rPr lang="en-US" sz="2899">
                <a:solidFill>
                  <a:srgbClr val="191919"/>
                </a:solidFill>
                <a:latin typeface="Gotham"/>
              </a:rPr>
              <a:t>image embedding.</a:t>
            </a:r>
          </a:p>
          <a:p>
            <a:pPr algn="just">
              <a:lnSpc>
                <a:spcPts val="1680"/>
              </a:lnSpc>
            </a:pPr>
            <a:r>
              <a:rPr lang="en-US" sz="1200">
                <a:solidFill>
                  <a:srgbClr val="191919"/>
                </a:solidFill>
                <a:latin typeface="Gotham"/>
              </a:rPr>
              <a:t> </a:t>
            </a:r>
          </a:p>
          <a:p>
            <a:pPr algn="just" marL="798825" indent="-399412" lvl="1">
              <a:lnSpc>
                <a:spcPts val="5179"/>
              </a:lnSpc>
              <a:buFont typeface="Arial"/>
              <a:buChar char="•"/>
            </a:pPr>
            <a:r>
              <a:rPr lang="en-US" sz="3699">
                <a:solidFill>
                  <a:srgbClr val="191919"/>
                </a:solidFill>
                <a:latin typeface="Gotham Bold"/>
              </a:rPr>
              <a:t>  Face Detection</a:t>
            </a:r>
          </a:p>
          <a:p>
            <a:pPr algn="just">
              <a:lnSpc>
                <a:spcPts val="4059"/>
              </a:lnSpc>
            </a:pPr>
            <a:r>
              <a:rPr lang="en-US" sz="2899">
                <a:solidFill>
                  <a:srgbClr val="191919"/>
                </a:solidFill>
                <a:latin typeface="Gotham Bold"/>
              </a:rPr>
              <a:t>                      </a:t>
            </a:r>
            <a:r>
              <a:rPr lang="en-US" sz="2899">
                <a:solidFill>
                  <a:srgbClr val="191919"/>
                </a:solidFill>
                <a:latin typeface="Gotham"/>
              </a:rPr>
              <a:t>It detects the face using MTCNN which extracts a list of bounding </a:t>
            </a:r>
          </a:p>
          <a:p>
            <a:pPr algn="just">
              <a:lnSpc>
                <a:spcPts val="4059"/>
              </a:lnSpc>
            </a:pPr>
            <a:r>
              <a:rPr lang="en-US" sz="2899">
                <a:solidFill>
                  <a:srgbClr val="191919"/>
                </a:solidFill>
                <a:latin typeface="Gotham"/>
              </a:rPr>
              <a:t>          </a:t>
            </a:r>
            <a:r>
              <a:rPr lang="en-US" sz="2899">
                <a:solidFill>
                  <a:srgbClr val="191919"/>
                </a:solidFill>
                <a:latin typeface="Gotham"/>
              </a:rPr>
              <a:t>boxes, coordinates of smallest possible rectangles around faces.</a:t>
            </a:r>
          </a:p>
          <a:p>
            <a:pPr algn="just">
              <a:lnSpc>
                <a:spcPts val="1679"/>
              </a:lnSpc>
            </a:pPr>
          </a:p>
          <a:p>
            <a:pPr algn="just" marL="798825" indent="-399412" lvl="1">
              <a:lnSpc>
                <a:spcPts val="5179"/>
              </a:lnSpc>
              <a:buFont typeface="Arial"/>
              <a:buChar char="•"/>
            </a:pPr>
            <a:r>
              <a:rPr lang="en-US" sz="3699">
                <a:solidFill>
                  <a:srgbClr val="191919"/>
                </a:solidFill>
                <a:latin typeface="Gotham Bold"/>
              </a:rPr>
              <a:t>  Face Identification </a:t>
            </a:r>
          </a:p>
          <a:p>
            <a:pPr algn="just">
              <a:lnSpc>
                <a:spcPts val="4059"/>
              </a:lnSpc>
            </a:pPr>
            <a:r>
              <a:rPr lang="en-US" sz="2899">
                <a:solidFill>
                  <a:srgbClr val="191919"/>
                </a:solidFill>
                <a:latin typeface="Gotham Bold"/>
              </a:rPr>
              <a:t>                      </a:t>
            </a:r>
            <a:r>
              <a:rPr lang="en-US" sz="2899">
                <a:solidFill>
                  <a:srgbClr val="191919"/>
                </a:solidFill>
                <a:latin typeface="Gotham"/>
              </a:rPr>
              <a:t>It is done using FaceNet. The embeddings are compared using any </a:t>
            </a:r>
          </a:p>
          <a:p>
            <a:pPr algn="just">
              <a:lnSpc>
                <a:spcPts val="4059"/>
              </a:lnSpc>
            </a:pPr>
            <a:r>
              <a:rPr lang="en-US" sz="2899">
                <a:solidFill>
                  <a:srgbClr val="191919"/>
                </a:solidFill>
                <a:latin typeface="Gotham"/>
              </a:rPr>
              <a:t>         </a:t>
            </a:r>
            <a:r>
              <a:rPr lang="en-US" sz="2899">
                <a:solidFill>
                  <a:srgbClr val="191919"/>
                </a:solidFill>
                <a:latin typeface="Gotham"/>
              </a:rPr>
              <a:t>distance metrics to determine the similarity between the extracted features</a:t>
            </a:r>
          </a:p>
          <a:p>
            <a:pPr algn="just">
              <a:lnSpc>
                <a:spcPts val="4059"/>
              </a:lnSpc>
            </a:pPr>
            <a:r>
              <a:rPr lang="en-US" sz="2899">
                <a:solidFill>
                  <a:srgbClr val="191919"/>
                </a:solidFill>
                <a:latin typeface="Gotham"/>
              </a:rPr>
              <a:t>         and the ones in the database.</a:t>
            </a:r>
          </a:p>
          <a:p>
            <a:pPr algn="just">
              <a:lnSpc>
                <a:spcPts val="5739"/>
              </a:lnSpc>
            </a:pPr>
          </a:p>
        </p:txBody>
      </p:sp>
      <p:grpSp>
        <p:nvGrpSpPr>
          <p:cNvPr name="Group 4" id="4"/>
          <p:cNvGrpSpPr/>
          <p:nvPr/>
        </p:nvGrpSpPr>
        <p:grpSpPr>
          <a:xfrm rot="0">
            <a:off x="398479" y="7980613"/>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9</a:t>
              </a:r>
            </a:p>
          </p:txBody>
        </p:sp>
      </p:grpSp>
      <p:grpSp>
        <p:nvGrpSpPr>
          <p:cNvPr name="Group 7" id="7"/>
          <p:cNvGrpSpPr/>
          <p:nvPr/>
        </p:nvGrpSpPr>
        <p:grpSpPr>
          <a:xfrm rot="0">
            <a:off x="482100" y="3340988"/>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0" id="10"/>
          <p:cNvGrpSpPr/>
          <p:nvPr/>
        </p:nvGrpSpPr>
        <p:grpSpPr>
          <a:xfrm rot="0">
            <a:off x="482100" y="1402116"/>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3" id="13"/>
          <p:cNvGrpSpPr/>
          <p:nvPr/>
        </p:nvGrpSpPr>
        <p:grpSpPr>
          <a:xfrm rot="0">
            <a:off x="526976" y="4296333"/>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6" id="16"/>
          <p:cNvGrpSpPr/>
          <p:nvPr/>
        </p:nvGrpSpPr>
        <p:grpSpPr>
          <a:xfrm rot="0">
            <a:off x="482100" y="2331096"/>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9" id="19"/>
          <p:cNvGrpSpPr/>
          <p:nvPr/>
        </p:nvGrpSpPr>
        <p:grpSpPr>
          <a:xfrm rot="0">
            <a:off x="482100" y="6080762"/>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2" id="22"/>
          <p:cNvGrpSpPr/>
          <p:nvPr/>
        </p:nvGrpSpPr>
        <p:grpSpPr>
          <a:xfrm rot="0">
            <a:off x="501805" y="5203654"/>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5" id="25"/>
          <p:cNvGrpSpPr/>
          <p:nvPr/>
        </p:nvGrpSpPr>
        <p:grpSpPr>
          <a:xfrm rot="0">
            <a:off x="482100" y="7007533"/>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8" id="28"/>
          <p:cNvGrpSpPr/>
          <p:nvPr/>
        </p:nvGrpSpPr>
        <p:grpSpPr>
          <a:xfrm rot="0">
            <a:off x="482100" y="38962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353155" y="8925369"/>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10</a:t>
              </a:r>
            </a:p>
          </p:txBody>
        </p:sp>
      </p:grpSp>
      <p:grpSp>
        <p:nvGrpSpPr>
          <p:cNvPr name="Group 5" id="5"/>
          <p:cNvGrpSpPr/>
          <p:nvPr/>
        </p:nvGrpSpPr>
        <p:grpSpPr>
          <a:xfrm rot="0">
            <a:off x="482100" y="3348134"/>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8" id="8"/>
          <p:cNvGrpSpPr/>
          <p:nvPr/>
        </p:nvGrpSpPr>
        <p:grpSpPr>
          <a:xfrm rot="0">
            <a:off x="482100" y="1409262"/>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1" id="11"/>
          <p:cNvGrpSpPr/>
          <p:nvPr/>
        </p:nvGrpSpPr>
        <p:grpSpPr>
          <a:xfrm rot="0">
            <a:off x="526976" y="4303479"/>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4" id="14"/>
          <p:cNvGrpSpPr/>
          <p:nvPr/>
        </p:nvGrpSpPr>
        <p:grpSpPr>
          <a:xfrm rot="0">
            <a:off x="482100" y="2338242"/>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7" id="17"/>
          <p:cNvGrpSpPr/>
          <p:nvPr/>
        </p:nvGrpSpPr>
        <p:grpSpPr>
          <a:xfrm rot="0">
            <a:off x="482100" y="6087908"/>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0" id="20"/>
          <p:cNvGrpSpPr/>
          <p:nvPr/>
        </p:nvGrpSpPr>
        <p:grpSpPr>
          <a:xfrm rot="0">
            <a:off x="501805" y="5210800"/>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3" id="23"/>
          <p:cNvGrpSpPr/>
          <p:nvPr/>
        </p:nvGrpSpPr>
        <p:grpSpPr>
          <a:xfrm rot="0">
            <a:off x="482100" y="7014678"/>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6" id="26"/>
          <p:cNvGrpSpPr/>
          <p:nvPr/>
        </p:nvGrpSpPr>
        <p:grpSpPr>
          <a:xfrm rot="0">
            <a:off x="482100" y="7912874"/>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29" id="29"/>
          <p:cNvGrpSpPr/>
          <p:nvPr/>
        </p:nvGrpSpPr>
        <p:grpSpPr>
          <a:xfrm rot="0">
            <a:off x="526976" y="437540"/>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TextBox 35" id="35"/>
          <p:cNvSpPr txBox="true"/>
          <p:nvPr/>
        </p:nvSpPr>
        <p:spPr>
          <a:xfrm rot="0">
            <a:off x="2421819" y="1939770"/>
            <a:ext cx="14837481" cy="7839076"/>
          </a:xfrm>
          <a:prstGeom prst="rect">
            <a:avLst/>
          </a:prstGeom>
        </p:spPr>
        <p:txBody>
          <a:bodyPr anchor="t" rtlCol="false" tIns="0" lIns="0" bIns="0" rIns="0">
            <a:spAutoFit/>
          </a:bodyPr>
          <a:lstStyle/>
          <a:p>
            <a:pPr algn="just" marL="647694" indent="-323847" lvl="1">
              <a:lnSpc>
                <a:spcPts val="4199"/>
              </a:lnSpc>
              <a:buFont typeface="Arial"/>
              <a:buChar char="•"/>
            </a:pPr>
            <a:r>
              <a:rPr lang="en-US" sz="2999">
                <a:solidFill>
                  <a:srgbClr val="191919"/>
                </a:solidFill>
                <a:latin typeface="Gotham"/>
              </a:rPr>
              <a:t>Data collection is a crucial step in developing a face recognition system. </a:t>
            </a:r>
          </a:p>
          <a:p>
            <a:pPr algn="just">
              <a:lnSpc>
                <a:spcPts val="4199"/>
              </a:lnSpc>
            </a:pPr>
          </a:p>
          <a:p>
            <a:pPr algn="just" marL="647694" indent="-323847" lvl="1">
              <a:lnSpc>
                <a:spcPts val="4199"/>
              </a:lnSpc>
              <a:buFont typeface="Arial"/>
              <a:buChar char="•"/>
            </a:pPr>
            <a:r>
              <a:rPr lang="en-US" sz="2999">
                <a:solidFill>
                  <a:srgbClr val="191919"/>
                </a:solidFill>
                <a:latin typeface="Gotham"/>
              </a:rPr>
              <a:t>The process involves gathering relevant data to train the face detection, and face recognition algorithms.</a:t>
            </a:r>
          </a:p>
          <a:p>
            <a:pPr algn="just">
              <a:lnSpc>
                <a:spcPts val="4199"/>
              </a:lnSpc>
            </a:pPr>
          </a:p>
          <a:p>
            <a:pPr algn="just" marL="647694" indent="-323847" lvl="1">
              <a:lnSpc>
                <a:spcPts val="4199"/>
              </a:lnSpc>
              <a:buFont typeface="Arial"/>
              <a:buChar char="•"/>
            </a:pPr>
            <a:r>
              <a:rPr lang="en-US" sz="2999">
                <a:solidFill>
                  <a:srgbClr val="191919"/>
                </a:solidFill>
                <a:latin typeface="Gotham"/>
              </a:rPr>
              <a:t>Collect a diverse dataset of face images representing different individuals. These images should cover variations in age, gender, ethnicity, and facial expressions.</a:t>
            </a:r>
          </a:p>
          <a:p>
            <a:pPr algn="just">
              <a:lnSpc>
                <a:spcPts val="4199"/>
              </a:lnSpc>
            </a:pPr>
          </a:p>
          <a:p>
            <a:pPr algn="just" marL="647694" indent="-323847" lvl="1">
              <a:lnSpc>
                <a:spcPts val="4199"/>
              </a:lnSpc>
              <a:buFont typeface="Arial"/>
              <a:buChar char="•"/>
            </a:pPr>
            <a:r>
              <a:rPr lang="en-US" sz="2999">
                <a:solidFill>
                  <a:srgbClr val="191919"/>
                </a:solidFill>
                <a:latin typeface="Gotham"/>
              </a:rPr>
              <a:t>The images are collected using the webcam. Position the subject clearly in front of the camera in good lighting to achieve accurate pictures.</a:t>
            </a:r>
          </a:p>
          <a:p>
            <a:pPr algn="just">
              <a:lnSpc>
                <a:spcPts val="4199"/>
              </a:lnSpc>
            </a:pPr>
          </a:p>
          <a:p>
            <a:pPr algn="just" marL="647694" indent="-323847" lvl="1">
              <a:lnSpc>
                <a:spcPts val="4199"/>
              </a:lnSpc>
              <a:buFont typeface="Arial"/>
              <a:buChar char="•"/>
            </a:pPr>
            <a:r>
              <a:rPr lang="en-US" sz="2999">
                <a:solidFill>
                  <a:srgbClr val="191919"/>
                </a:solidFill>
                <a:latin typeface="Gotham"/>
              </a:rPr>
              <a:t>This results in the collection of around 100 images by the system. Name the directory with the respective name of the person, this name would be displayed during the identification process. </a:t>
            </a:r>
          </a:p>
        </p:txBody>
      </p:sp>
      <p:sp>
        <p:nvSpPr>
          <p:cNvPr name="TextBox 36" id="36"/>
          <p:cNvSpPr txBox="true"/>
          <p:nvPr/>
        </p:nvSpPr>
        <p:spPr>
          <a:xfrm rot="0">
            <a:off x="2421819" y="480392"/>
            <a:ext cx="13444363" cy="1077565"/>
          </a:xfrm>
          <a:prstGeom prst="rect">
            <a:avLst/>
          </a:prstGeom>
        </p:spPr>
        <p:txBody>
          <a:bodyPr anchor="t" rtlCol="false" tIns="0" lIns="0" bIns="0" rIns="0">
            <a:spAutoFit/>
          </a:bodyPr>
          <a:lstStyle/>
          <a:p>
            <a:pPr>
              <a:lnSpc>
                <a:spcPts val="8743"/>
              </a:lnSpc>
              <a:spcBef>
                <a:spcPct val="0"/>
              </a:spcBef>
            </a:pPr>
            <a:r>
              <a:rPr lang="en-US" sz="6245">
                <a:solidFill>
                  <a:srgbClr val="191919"/>
                </a:solidFill>
                <a:latin typeface="Gotham Bold"/>
              </a:rPr>
              <a:t>MODULE 1 : DATA COLLECTION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389281" y="470309"/>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11</a:t>
              </a:r>
            </a:p>
          </p:txBody>
        </p:sp>
      </p:grpSp>
      <p:grpSp>
        <p:nvGrpSpPr>
          <p:cNvPr name="Group 5" id="5"/>
          <p:cNvGrpSpPr/>
          <p:nvPr/>
        </p:nvGrpSpPr>
        <p:grpSpPr>
          <a:xfrm rot="0">
            <a:off x="500505" y="3575231"/>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8" id="8"/>
          <p:cNvGrpSpPr/>
          <p:nvPr/>
        </p:nvGrpSpPr>
        <p:grpSpPr>
          <a:xfrm rot="0">
            <a:off x="500505" y="1636360"/>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1" id="11"/>
          <p:cNvGrpSpPr/>
          <p:nvPr/>
        </p:nvGrpSpPr>
        <p:grpSpPr>
          <a:xfrm rot="0">
            <a:off x="545381" y="4530576"/>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4" id="14"/>
          <p:cNvGrpSpPr/>
          <p:nvPr/>
        </p:nvGrpSpPr>
        <p:grpSpPr>
          <a:xfrm rot="0">
            <a:off x="500505" y="2565339"/>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7" id="17"/>
          <p:cNvGrpSpPr/>
          <p:nvPr/>
        </p:nvGrpSpPr>
        <p:grpSpPr>
          <a:xfrm rot="0">
            <a:off x="500505" y="6315006"/>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0" id="20"/>
          <p:cNvGrpSpPr/>
          <p:nvPr/>
        </p:nvGrpSpPr>
        <p:grpSpPr>
          <a:xfrm rot="0">
            <a:off x="520210" y="5437897"/>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10208163" y="5638541"/>
            <a:ext cx="7832141" cy="2838613"/>
          </a:xfrm>
          <a:custGeom>
            <a:avLst/>
            <a:gdLst/>
            <a:ahLst/>
            <a:cxnLst/>
            <a:rect r="r" b="b" t="t" l="l"/>
            <a:pathLst>
              <a:path h="2838613" w="7832141">
                <a:moveTo>
                  <a:pt x="0" y="0"/>
                </a:moveTo>
                <a:lnTo>
                  <a:pt x="7832141" y="0"/>
                </a:lnTo>
                <a:lnTo>
                  <a:pt x="7832141" y="2838613"/>
                </a:lnTo>
                <a:lnTo>
                  <a:pt x="0" y="2838613"/>
                </a:lnTo>
                <a:lnTo>
                  <a:pt x="0" y="0"/>
                </a:lnTo>
                <a:close/>
              </a:path>
            </a:pathLst>
          </a:custGeom>
          <a:blipFill>
            <a:blip r:embed="rId2"/>
            <a:stretch>
              <a:fillRect l="-2210" t="0" r="-2210" b="0"/>
            </a:stretch>
          </a:blipFill>
        </p:spPr>
      </p:sp>
      <p:sp>
        <p:nvSpPr>
          <p:cNvPr name="Freeform 36" id="36"/>
          <p:cNvSpPr/>
          <p:nvPr/>
        </p:nvSpPr>
        <p:spPr>
          <a:xfrm flipH="false" flipV="false" rot="0">
            <a:off x="10332319" y="181460"/>
            <a:ext cx="7707985" cy="5113563"/>
          </a:xfrm>
          <a:custGeom>
            <a:avLst/>
            <a:gdLst/>
            <a:ahLst/>
            <a:cxnLst/>
            <a:rect r="r" b="b" t="t" l="l"/>
            <a:pathLst>
              <a:path h="5113563" w="7707985">
                <a:moveTo>
                  <a:pt x="0" y="0"/>
                </a:moveTo>
                <a:lnTo>
                  <a:pt x="7707985" y="0"/>
                </a:lnTo>
                <a:lnTo>
                  <a:pt x="7707985" y="5113562"/>
                </a:lnTo>
                <a:lnTo>
                  <a:pt x="0" y="5113562"/>
                </a:lnTo>
                <a:lnTo>
                  <a:pt x="0" y="0"/>
                </a:lnTo>
                <a:close/>
              </a:path>
            </a:pathLst>
          </a:custGeom>
          <a:blipFill>
            <a:blip r:embed="rId3"/>
            <a:stretch>
              <a:fillRect l="0" t="0" r="0" b="-30181"/>
            </a:stretch>
          </a:blipFill>
        </p:spPr>
      </p:sp>
      <p:sp>
        <p:nvSpPr>
          <p:cNvPr name="TextBox 37" id="37"/>
          <p:cNvSpPr txBox="true"/>
          <p:nvPr/>
        </p:nvSpPr>
        <p:spPr>
          <a:xfrm rot="0">
            <a:off x="2429493" y="496345"/>
            <a:ext cx="19965167" cy="1819439"/>
          </a:xfrm>
          <a:prstGeom prst="rect">
            <a:avLst/>
          </a:prstGeom>
        </p:spPr>
        <p:txBody>
          <a:bodyPr anchor="t" rtlCol="false" tIns="0" lIns="0" bIns="0" rIns="0">
            <a:spAutoFit/>
          </a:bodyPr>
          <a:lstStyle/>
          <a:p>
            <a:pPr>
              <a:lnSpc>
                <a:spcPts val="7340"/>
              </a:lnSpc>
            </a:pPr>
            <a:r>
              <a:rPr lang="en-US" sz="5243">
                <a:solidFill>
                  <a:srgbClr val="191919"/>
                </a:solidFill>
                <a:latin typeface="Gotham Bold"/>
              </a:rPr>
              <a:t>MODULE 2 : TRAINING AND CALIBRATION</a:t>
            </a:r>
          </a:p>
          <a:p>
            <a:pPr>
              <a:lnSpc>
                <a:spcPts val="7340"/>
              </a:lnSpc>
              <a:spcBef>
                <a:spcPct val="0"/>
              </a:spcBef>
            </a:pPr>
          </a:p>
        </p:txBody>
      </p:sp>
      <p:sp>
        <p:nvSpPr>
          <p:cNvPr name="TextBox 38" id="38"/>
          <p:cNvSpPr txBox="true"/>
          <p:nvPr/>
        </p:nvSpPr>
        <p:spPr>
          <a:xfrm rot="0">
            <a:off x="2429493" y="1077051"/>
            <a:ext cx="15056063" cy="986155"/>
          </a:xfrm>
          <a:prstGeom prst="rect">
            <a:avLst/>
          </a:prstGeom>
        </p:spPr>
        <p:txBody>
          <a:bodyPr anchor="t" rtlCol="false" tIns="0" lIns="0" bIns="0" rIns="0">
            <a:spAutoFit/>
          </a:bodyPr>
          <a:lstStyle/>
          <a:p>
            <a:pPr algn="just">
              <a:lnSpc>
                <a:spcPts val="3919"/>
              </a:lnSpc>
            </a:pPr>
          </a:p>
          <a:p>
            <a:pPr algn="just" marL="604519" indent="-302260" lvl="1">
              <a:lnSpc>
                <a:spcPts val="3919"/>
              </a:lnSpc>
              <a:buFont typeface="Arial"/>
              <a:buChar char="•"/>
            </a:pPr>
            <a:r>
              <a:rPr lang="en-US" sz="2799">
                <a:solidFill>
                  <a:srgbClr val="191919"/>
                </a:solidFill>
                <a:latin typeface="Gotham"/>
              </a:rPr>
              <a:t>This module features two stages, namely image augmentation and embedding.</a:t>
            </a:r>
          </a:p>
        </p:txBody>
      </p:sp>
      <p:sp>
        <p:nvSpPr>
          <p:cNvPr name="TextBox 39" id="39"/>
          <p:cNvSpPr txBox="true"/>
          <p:nvPr/>
        </p:nvSpPr>
        <p:spPr>
          <a:xfrm rot="0">
            <a:off x="2429493" y="2578261"/>
            <a:ext cx="7528032" cy="6434455"/>
          </a:xfrm>
          <a:prstGeom prst="rect">
            <a:avLst/>
          </a:prstGeom>
        </p:spPr>
        <p:txBody>
          <a:bodyPr anchor="t" rtlCol="false" tIns="0" lIns="0" bIns="0" rIns="0">
            <a:spAutoFit/>
          </a:bodyPr>
          <a:lstStyle/>
          <a:p>
            <a:pPr algn="just" marL="604519" indent="-302260" lvl="1">
              <a:lnSpc>
                <a:spcPts val="3919"/>
              </a:lnSpc>
              <a:buFont typeface="Arial"/>
              <a:buChar char="•"/>
            </a:pPr>
            <a:r>
              <a:rPr lang="en-US" sz="2799">
                <a:solidFill>
                  <a:srgbClr val="191919"/>
                </a:solidFill>
                <a:latin typeface="Gotham"/>
              </a:rPr>
              <a:t>The goal of image data augmentation is to create new variations of the training images to train the model to become capable of handling different conditions. </a:t>
            </a:r>
          </a:p>
          <a:p>
            <a:pPr algn="just">
              <a:lnSpc>
                <a:spcPts val="3919"/>
              </a:lnSpc>
            </a:pPr>
          </a:p>
          <a:p>
            <a:pPr algn="just" marL="604519" indent="-302260" lvl="1">
              <a:lnSpc>
                <a:spcPts val="3919"/>
              </a:lnSpc>
              <a:buFont typeface="Arial"/>
              <a:buChar char="•"/>
            </a:pPr>
            <a:r>
              <a:rPr lang="en-US" sz="2799">
                <a:solidFill>
                  <a:srgbClr val="191919"/>
                </a:solidFill>
                <a:latin typeface="Gotham"/>
              </a:rPr>
              <a:t>When a face recognition system processes an image, it uses a deep learning model to extract features from the face, transforming it into a compact numerical high-dimensional vector representation or embedding.</a:t>
            </a:r>
          </a:p>
          <a:p>
            <a:pPr algn="just">
              <a:lnSpc>
                <a:spcPts val="3919"/>
              </a:lnSpc>
            </a:pPr>
          </a:p>
        </p:txBody>
      </p:sp>
      <p:sp>
        <p:nvSpPr>
          <p:cNvPr name="TextBox 40" id="40"/>
          <p:cNvSpPr txBox="true"/>
          <p:nvPr/>
        </p:nvSpPr>
        <p:spPr>
          <a:xfrm rot="0">
            <a:off x="2429493" y="8566204"/>
            <a:ext cx="15056063" cy="986155"/>
          </a:xfrm>
          <a:prstGeom prst="rect">
            <a:avLst/>
          </a:prstGeom>
        </p:spPr>
        <p:txBody>
          <a:bodyPr anchor="t" rtlCol="false" tIns="0" lIns="0" bIns="0" rIns="0">
            <a:spAutoFit/>
          </a:bodyPr>
          <a:lstStyle/>
          <a:p>
            <a:pPr algn="just">
              <a:lnSpc>
                <a:spcPts val="3919"/>
              </a:lnSpc>
            </a:pPr>
          </a:p>
          <a:p>
            <a:pPr algn="just" marL="604519" indent="-302260" lvl="1">
              <a:lnSpc>
                <a:spcPts val="3919"/>
              </a:lnSpc>
              <a:buFont typeface="Arial"/>
              <a:buChar char="•"/>
            </a:pPr>
            <a:r>
              <a:rPr lang="en-US" sz="2799">
                <a:solidFill>
                  <a:srgbClr val="191919"/>
                </a:solidFill>
                <a:latin typeface="Gotham"/>
              </a:rPr>
              <a:t>The above results are used to train the model to identify faces later.</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310878" y="263935"/>
            <a:ext cx="19965167" cy="2149004"/>
          </a:xfrm>
          <a:prstGeom prst="rect">
            <a:avLst/>
          </a:prstGeom>
        </p:spPr>
        <p:txBody>
          <a:bodyPr anchor="t" rtlCol="false" tIns="0" lIns="0" bIns="0" rIns="0">
            <a:spAutoFit/>
          </a:bodyPr>
          <a:lstStyle/>
          <a:p>
            <a:pPr>
              <a:lnSpc>
                <a:spcPts val="8600"/>
              </a:lnSpc>
            </a:pPr>
            <a:r>
              <a:rPr lang="en-US" sz="6143">
                <a:solidFill>
                  <a:srgbClr val="191919"/>
                </a:solidFill>
                <a:latin typeface="Gotham Bold"/>
              </a:rPr>
              <a:t>MODULE 3 : FACE DETECTION</a:t>
            </a:r>
          </a:p>
          <a:p>
            <a:pPr>
              <a:lnSpc>
                <a:spcPts val="8600"/>
              </a:lnSpc>
              <a:spcBef>
                <a:spcPct val="0"/>
              </a:spcBef>
            </a:pPr>
          </a:p>
        </p:txBody>
      </p:sp>
      <p:sp>
        <p:nvSpPr>
          <p:cNvPr name="TextBox 3" id="3"/>
          <p:cNvSpPr txBox="true"/>
          <p:nvPr/>
        </p:nvSpPr>
        <p:spPr>
          <a:xfrm rot="0">
            <a:off x="2239446" y="1699826"/>
            <a:ext cx="8080579" cy="8935085"/>
          </a:xfrm>
          <a:prstGeom prst="rect">
            <a:avLst/>
          </a:prstGeom>
        </p:spPr>
        <p:txBody>
          <a:bodyPr anchor="t" rtlCol="false" tIns="0" lIns="0" bIns="0" rIns="0">
            <a:spAutoFit/>
          </a:bodyPr>
          <a:lstStyle/>
          <a:p>
            <a:pPr algn="just" marL="518162" indent="-259081" lvl="1">
              <a:lnSpc>
                <a:spcPts val="3360"/>
              </a:lnSpc>
              <a:buFont typeface="Arial"/>
              <a:buChar char="•"/>
            </a:pPr>
            <a:r>
              <a:rPr lang="en-US" sz="2400">
                <a:solidFill>
                  <a:srgbClr val="191919"/>
                </a:solidFill>
                <a:latin typeface="Gotham"/>
              </a:rPr>
              <a:t>MultiTask Cascaded Convolutional Neural Network is a modern tool for face detection, leveraging a 3-stage neural network detector. </a:t>
            </a:r>
          </a:p>
          <a:p>
            <a:pPr algn="just">
              <a:lnSpc>
                <a:spcPts val="3360"/>
              </a:lnSpc>
            </a:pPr>
          </a:p>
          <a:p>
            <a:pPr algn="just" marL="518162" indent="-259081" lvl="1">
              <a:lnSpc>
                <a:spcPts val="3360"/>
              </a:lnSpc>
              <a:buFont typeface="Arial"/>
              <a:buChar char="•"/>
            </a:pPr>
            <a:r>
              <a:rPr lang="en-US" sz="2400">
                <a:solidFill>
                  <a:srgbClr val="191919"/>
                </a:solidFill>
                <a:latin typeface="Gotham"/>
              </a:rPr>
              <a:t>First, the image is resized multiple times to detect faces of different sizes. Then the P-network (Proposal) scans images, performing first detection. </a:t>
            </a:r>
          </a:p>
          <a:p>
            <a:pPr algn="just">
              <a:lnSpc>
                <a:spcPts val="3360"/>
              </a:lnSpc>
            </a:pPr>
          </a:p>
          <a:p>
            <a:pPr algn="just" marL="518162" indent="-259081" lvl="1">
              <a:lnSpc>
                <a:spcPts val="3360"/>
              </a:lnSpc>
              <a:buFont typeface="Arial"/>
              <a:buChar char="•"/>
            </a:pPr>
            <a:r>
              <a:rPr lang="en-US" sz="2400">
                <a:solidFill>
                  <a:srgbClr val="191919"/>
                </a:solidFill>
                <a:latin typeface="Gotham"/>
              </a:rPr>
              <a:t>The proposed regions (containing many false positives) are input for the second network, the R-network (Refine), which, as the name suggests, filters detections (also with NMS) to obtain quite precise bounding boxes. </a:t>
            </a:r>
          </a:p>
          <a:p>
            <a:pPr algn="just">
              <a:lnSpc>
                <a:spcPts val="3360"/>
              </a:lnSpc>
            </a:pPr>
          </a:p>
          <a:p>
            <a:pPr algn="just" marL="518162" indent="-259081" lvl="1">
              <a:lnSpc>
                <a:spcPts val="3360"/>
              </a:lnSpc>
              <a:buFont typeface="Arial"/>
              <a:buChar char="•"/>
            </a:pPr>
            <a:r>
              <a:rPr lang="en-US" sz="2400">
                <a:solidFill>
                  <a:srgbClr val="191919"/>
                </a:solidFill>
                <a:latin typeface="Gotham"/>
              </a:rPr>
              <a:t>The final stage, the O-network (Output) performs the final refinement of the bounding boxes. This way not only faces are detected, but bounding boxes are very right and precise.</a:t>
            </a:r>
          </a:p>
          <a:p>
            <a:pPr algn="just">
              <a:lnSpc>
                <a:spcPts val="3919"/>
              </a:lnSpc>
            </a:pPr>
          </a:p>
          <a:p>
            <a:pPr algn="just">
              <a:lnSpc>
                <a:spcPts val="3919"/>
              </a:lnSpc>
            </a:pPr>
          </a:p>
        </p:txBody>
      </p:sp>
      <p:grpSp>
        <p:nvGrpSpPr>
          <p:cNvPr name="Group 4" id="4"/>
          <p:cNvGrpSpPr/>
          <p:nvPr/>
        </p:nvGrpSpPr>
        <p:grpSpPr>
          <a:xfrm rot="0">
            <a:off x="389281" y="1420476"/>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12</a:t>
              </a:r>
            </a:p>
          </p:txBody>
        </p:sp>
      </p:grpSp>
      <p:grpSp>
        <p:nvGrpSpPr>
          <p:cNvPr name="Group 7" id="7"/>
          <p:cNvGrpSpPr/>
          <p:nvPr/>
        </p:nvGrpSpPr>
        <p:grpSpPr>
          <a:xfrm rot="0">
            <a:off x="500505" y="3575231"/>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10" id="10"/>
          <p:cNvGrpSpPr/>
          <p:nvPr/>
        </p:nvGrpSpPr>
        <p:grpSpPr>
          <a:xfrm rot="0">
            <a:off x="500505" y="484895"/>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13" id="13"/>
          <p:cNvGrpSpPr/>
          <p:nvPr/>
        </p:nvGrpSpPr>
        <p:grpSpPr>
          <a:xfrm rot="0">
            <a:off x="545381" y="4530576"/>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6" id="16"/>
          <p:cNvGrpSpPr/>
          <p:nvPr/>
        </p:nvGrpSpPr>
        <p:grpSpPr>
          <a:xfrm rot="0">
            <a:off x="500505" y="2565339"/>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9" id="19"/>
          <p:cNvGrpSpPr/>
          <p:nvPr/>
        </p:nvGrpSpPr>
        <p:grpSpPr>
          <a:xfrm rot="0">
            <a:off x="500505" y="6315006"/>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2" id="22"/>
          <p:cNvGrpSpPr/>
          <p:nvPr/>
        </p:nvGrpSpPr>
        <p:grpSpPr>
          <a:xfrm rot="0">
            <a:off x="520210" y="5437897"/>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5" id="25"/>
          <p:cNvGrpSpPr/>
          <p:nvPr/>
        </p:nvGrpSpPr>
        <p:grpSpPr>
          <a:xfrm rot="0">
            <a:off x="500505" y="7241776"/>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8" id="28"/>
          <p:cNvGrpSpPr/>
          <p:nvPr/>
        </p:nvGrpSpPr>
        <p:grpSpPr>
          <a:xfrm rot="0">
            <a:off x="500505" y="813997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7" id="37"/>
          <p:cNvSpPr/>
          <p:nvPr/>
        </p:nvSpPr>
        <p:spPr>
          <a:xfrm flipH="false" flipV="false" rot="0">
            <a:off x="10739576" y="1626609"/>
            <a:ext cx="7031240" cy="8067786"/>
          </a:xfrm>
          <a:custGeom>
            <a:avLst/>
            <a:gdLst/>
            <a:ahLst/>
            <a:cxnLst/>
            <a:rect r="r" b="b" t="t" l="l"/>
            <a:pathLst>
              <a:path h="8067786" w="7031240">
                <a:moveTo>
                  <a:pt x="0" y="0"/>
                </a:moveTo>
                <a:lnTo>
                  <a:pt x="7031240" y="0"/>
                </a:lnTo>
                <a:lnTo>
                  <a:pt x="7031240" y="8067786"/>
                </a:lnTo>
                <a:lnTo>
                  <a:pt x="0" y="8067786"/>
                </a:lnTo>
                <a:lnTo>
                  <a:pt x="0" y="0"/>
                </a:lnTo>
                <a:close/>
              </a:path>
            </a:pathLst>
          </a:custGeom>
          <a:blipFill>
            <a:blip r:embed="rId2"/>
            <a:stretch>
              <a:fillRect l="0" t="0" r="0" b="0"/>
            </a:stretch>
          </a:blipFill>
        </p:spPr>
      </p:sp>
      <p:sp>
        <p:nvSpPr>
          <p:cNvPr name="Freeform 38" id="38"/>
          <p:cNvSpPr/>
          <p:nvPr/>
        </p:nvSpPr>
        <p:spPr>
          <a:xfrm flipH="false" flipV="false" rot="0">
            <a:off x="10925826" y="1795435"/>
            <a:ext cx="6658741" cy="7730133"/>
          </a:xfrm>
          <a:custGeom>
            <a:avLst/>
            <a:gdLst/>
            <a:ahLst/>
            <a:cxnLst/>
            <a:rect r="r" b="b" t="t" l="l"/>
            <a:pathLst>
              <a:path h="7730133" w="6658741">
                <a:moveTo>
                  <a:pt x="0" y="0"/>
                </a:moveTo>
                <a:lnTo>
                  <a:pt x="6658741" y="0"/>
                </a:lnTo>
                <a:lnTo>
                  <a:pt x="6658741" y="7730133"/>
                </a:lnTo>
                <a:lnTo>
                  <a:pt x="0" y="7730133"/>
                </a:lnTo>
                <a:lnTo>
                  <a:pt x="0" y="0"/>
                </a:lnTo>
                <a:close/>
              </a:path>
            </a:pathLst>
          </a:custGeom>
          <a:blipFill>
            <a:blip r:embed="rId3"/>
            <a:stretch>
              <a:fillRect l="-32383" t="0" r="-51396" b="-36721"/>
            </a:stretch>
          </a:blipFill>
        </p:spPr>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363692" y="2449418"/>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13</a:t>
              </a:r>
            </a:p>
          </p:txBody>
        </p:sp>
      </p:grpSp>
      <p:grpSp>
        <p:nvGrpSpPr>
          <p:cNvPr name="Group 5" id="5"/>
          <p:cNvGrpSpPr/>
          <p:nvPr/>
        </p:nvGrpSpPr>
        <p:grpSpPr>
          <a:xfrm rot="0">
            <a:off x="500505" y="3575231"/>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8" id="8"/>
          <p:cNvGrpSpPr/>
          <p:nvPr/>
        </p:nvGrpSpPr>
        <p:grpSpPr>
          <a:xfrm rot="0">
            <a:off x="500505" y="1569685"/>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1" id="11"/>
          <p:cNvGrpSpPr/>
          <p:nvPr/>
        </p:nvGrpSpPr>
        <p:grpSpPr>
          <a:xfrm rot="0">
            <a:off x="545381" y="4530576"/>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4" id="14"/>
          <p:cNvGrpSpPr/>
          <p:nvPr/>
        </p:nvGrpSpPr>
        <p:grpSpPr>
          <a:xfrm rot="0">
            <a:off x="484768" y="614339"/>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17" id="17"/>
          <p:cNvGrpSpPr/>
          <p:nvPr/>
        </p:nvGrpSpPr>
        <p:grpSpPr>
          <a:xfrm rot="0">
            <a:off x="500505" y="6315006"/>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0" id="20"/>
          <p:cNvGrpSpPr/>
          <p:nvPr/>
        </p:nvGrpSpPr>
        <p:grpSpPr>
          <a:xfrm rot="0">
            <a:off x="520210" y="5437897"/>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2" id="32"/>
          <p:cNvGrpSpPr/>
          <p:nvPr/>
        </p:nvGrpSpPr>
        <p:grpSpPr>
          <a:xfrm rot="-92219">
            <a:off x="-1255541" y="-1274398"/>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9420849" y="1665094"/>
            <a:ext cx="8819526" cy="7808611"/>
          </a:xfrm>
          <a:custGeom>
            <a:avLst/>
            <a:gdLst/>
            <a:ahLst/>
            <a:cxnLst/>
            <a:rect r="r" b="b" t="t" l="l"/>
            <a:pathLst>
              <a:path h="7808611" w="8819526">
                <a:moveTo>
                  <a:pt x="0" y="0"/>
                </a:moveTo>
                <a:lnTo>
                  <a:pt x="8819526" y="0"/>
                </a:lnTo>
                <a:lnTo>
                  <a:pt x="8819526" y="7808611"/>
                </a:lnTo>
                <a:lnTo>
                  <a:pt x="0" y="7808611"/>
                </a:lnTo>
                <a:lnTo>
                  <a:pt x="0" y="0"/>
                </a:lnTo>
                <a:close/>
              </a:path>
            </a:pathLst>
          </a:custGeom>
          <a:blipFill>
            <a:blip r:embed="rId2"/>
            <a:stretch>
              <a:fillRect l="-2501" t="0" r="-15" b="0"/>
            </a:stretch>
          </a:blipFill>
        </p:spPr>
      </p:sp>
      <p:sp>
        <p:nvSpPr>
          <p:cNvPr name="TextBox 36" id="36"/>
          <p:cNvSpPr txBox="true"/>
          <p:nvPr/>
        </p:nvSpPr>
        <p:spPr>
          <a:xfrm rot="0">
            <a:off x="2444888" y="542091"/>
            <a:ext cx="14580613" cy="1027594"/>
          </a:xfrm>
          <a:prstGeom prst="rect">
            <a:avLst/>
          </a:prstGeom>
        </p:spPr>
        <p:txBody>
          <a:bodyPr anchor="t" rtlCol="false" tIns="0" lIns="0" bIns="0" rIns="0">
            <a:spAutoFit/>
          </a:bodyPr>
          <a:lstStyle/>
          <a:p>
            <a:pPr>
              <a:lnSpc>
                <a:spcPts val="8460"/>
              </a:lnSpc>
              <a:spcBef>
                <a:spcPct val="0"/>
              </a:spcBef>
            </a:pPr>
            <a:r>
              <a:rPr lang="en-US" sz="6043">
                <a:solidFill>
                  <a:srgbClr val="191919"/>
                </a:solidFill>
                <a:latin typeface="Gotham Bold"/>
              </a:rPr>
              <a:t>MODULE 4 : FACE IDENTIFICATION</a:t>
            </a:r>
          </a:p>
        </p:txBody>
      </p:sp>
      <p:sp>
        <p:nvSpPr>
          <p:cNvPr name="TextBox 37" id="37"/>
          <p:cNvSpPr txBox="true"/>
          <p:nvPr/>
        </p:nvSpPr>
        <p:spPr>
          <a:xfrm rot="0">
            <a:off x="2334243" y="2091281"/>
            <a:ext cx="7290307" cy="7763510"/>
          </a:xfrm>
          <a:prstGeom prst="rect">
            <a:avLst/>
          </a:prstGeom>
        </p:spPr>
        <p:txBody>
          <a:bodyPr anchor="t" rtlCol="false" tIns="0" lIns="0" bIns="0" rIns="0">
            <a:spAutoFit/>
          </a:bodyPr>
          <a:lstStyle/>
          <a:p>
            <a:pPr algn="just" marL="561341" indent="-280670" lvl="1">
              <a:lnSpc>
                <a:spcPts val="3640"/>
              </a:lnSpc>
              <a:buFont typeface="Arial"/>
              <a:buChar char="•"/>
            </a:pPr>
            <a:r>
              <a:rPr lang="en-US" sz="2600">
                <a:solidFill>
                  <a:srgbClr val="191919"/>
                </a:solidFill>
                <a:latin typeface="Gotham"/>
              </a:rPr>
              <a:t>FaceNet is a facial recognition framework that operates by encoding faces into a high-dimensional vector space, where similar faces are located close to each other. </a:t>
            </a:r>
          </a:p>
          <a:p>
            <a:pPr algn="just">
              <a:lnSpc>
                <a:spcPts val="3640"/>
              </a:lnSpc>
            </a:pPr>
          </a:p>
          <a:p>
            <a:pPr algn="just" marL="561341" indent="-280670" lvl="1">
              <a:lnSpc>
                <a:spcPts val="3640"/>
              </a:lnSpc>
              <a:buFont typeface="Arial"/>
              <a:buChar char="•"/>
            </a:pPr>
            <a:r>
              <a:rPr lang="en-US" sz="2600">
                <a:solidFill>
                  <a:srgbClr val="191919"/>
                </a:solidFill>
                <a:latin typeface="Gotham"/>
              </a:rPr>
              <a:t>When a face is detected in an image, FaceNet preprocesses the image and then feeds it into the neural network to generate a numerical representation, known as an embedding, for that face. </a:t>
            </a:r>
          </a:p>
          <a:p>
            <a:pPr algn="just">
              <a:lnSpc>
                <a:spcPts val="3640"/>
              </a:lnSpc>
            </a:pPr>
          </a:p>
          <a:p>
            <a:pPr algn="just" marL="561341" indent="-280670" lvl="1">
              <a:lnSpc>
                <a:spcPts val="3640"/>
              </a:lnSpc>
              <a:buFont typeface="Arial"/>
              <a:buChar char="•"/>
            </a:pPr>
            <a:r>
              <a:rPr lang="en-US" sz="2600">
                <a:solidFill>
                  <a:srgbClr val="191919"/>
                </a:solidFill>
                <a:latin typeface="Gotham"/>
              </a:rPr>
              <a:t>These embeddings are then compared using cosine similarity or other distance metrics to determine the similarity between faces.</a:t>
            </a:r>
          </a:p>
          <a:p>
            <a:pPr algn="just">
              <a:lnSpc>
                <a:spcPts val="3640"/>
              </a:lnSpc>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398479" y="3330043"/>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14</a:t>
              </a:r>
            </a:p>
          </p:txBody>
        </p:sp>
      </p:grpSp>
      <p:grpSp>
        <p:nvGrpSpPr>
          <p:cNvPr name="Group 5" id="5"/>
          <p:cNvGrpSpPr/>
          <p:nvPr/>
        </p:nvGrpSpPr>
        <p:grpSpPr>
          <a:xfrm rot="0">
            <a:off x="484768" y="442748"/>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8" id="8"/>
          <p:cNvGrpSpPr/>
          <p:nvPr/>
        </p:nvGrpSpPr>
        <p:grpSpPr>
          <a:xfrm rot="0">
            <a:off x="500505" y="1455243"/>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1" id="11"/>
          <p:cNvGrpSpPr/>
          <p:nvPr/>
        </p:nvGrpSpPr>
        <p:grpSpPr>
          <a:xfrm rot="0">
            <a:off x="545381" y="4530576"/>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4" id="14"/>
          <p:cNvGrpSpPr/>
          <p:nvPr/>
        </p:nvGrpSpPr>
        <p:grpSpPr>
          <a:xfrm rot="0">
            <a:off x="500505" y="2384223"/>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7" id="17"/>
          <p:cNvGrpSpPr/>
          <p:nvPr/>
        </p:nvGrpSpPr>
        <p:grpSpPr>
          <a:xfrm rot="0">
            <a:off x="500505" y="6315006"/>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0" id="20"/>
          <p:cNvGrpSpPr/>
          <p:nvPr/>
        </p:nvGrpSpPr>
        <p:grpSpPr>
          <a:xfrm rot="0">
            <a:off x="520210" y="5437897"/>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12186411" y="1028700"/>
            <a:ext cx="5072889" cy="2467892"/>
          </a:xfrm>
          <a:custGeom>
            <a:avLst/>
            <a:gdLst/>
            <a:ahLst/>
            <a:cxnLst/>
            <a:rect r="r" b="b" t="t" l="l"/>
            <a:pathLst>
              <a:path h="2467892" w="5072889">
                <a:moveTo>
                  <a:pt x="0" y="0"/>
                </a:moveTo>
                <a:lnTo>
                  <a:pt x="5072889" y="0"/>
                </a:lnTo>
                <a:lnTo>
                  <a:pt x="5072889" y="2467892"/>
                </a:lnTo>
                <a:lnTo>
                  <a:pt x="0" y="2467892"/>
                </a:lnTo>
                <a:lnTo>
                  <a:pt x="0" y="0"/>
                </a:lnTo>
                <a:close/>
              </a:path>
            </a:pathLst>
          </a:custGeom>
          <a:blipFill>
            <a:blip r:embed="rId2"/>
            <a:stretch>
              <a:fillRect l="0" t="0" r="0" b="0"/>
            </a:stretch>
          </a:blipFill>
        </p:spPr>
      </p:sp>
      <p:sp>
        <p:nvSpPr>
          <p:cNvPr name="Freeform 36" id="36"/>
          <p:cNvSpPr/>
          <p:nvPr/>
        </p:nvSpPr>
        <p:spPr>
          <a:xfrm flipH="false" flipV="false" rot="0">
            <a:off x="12205461" y="4009008"/>
            <a:ext cx="4883601" cy="2552979"/>
          </a:xfrm>
          <a:custGeom>
            <a:avLst/>
            <a:gdLst/>
            <a:ahLst/>
            <a:cxnLst/>
            <a:rect r="r" b="b" t="t" l="l"/>
            <a:pathLst>
              <a:path h="2552979" w="4883601">
                <a:moveTo>
                  <a:pt x="0" y="0"/>
                </a:moveTo>
                <a:lnTo>
                  <a:pt x="4883601" y="0"/>
                </a:lnTo>
                <a:lnTo>
                  <a:pt x="4883601" y="2552979"/>
                </a:lnTo>
                <a:lnTo>
                  <a:pt x="0" y="2552979"/>
                </a:lnTo>
                <a:lnTo>
                  <a:pt x="0" y="0"/>
                </a:lnTo>
                <a:close/>
              </a:path>
            </a:pathLst>
          </a:custGeom>
          <a:blipFill>
            <a:blip r:embed="rId3"/>
            <a:stretch>
              <a:fillRect l="0" t="0" r="0" b="0"/>
            </a:stretch>
          </a:blipFill>
        </p:spPr>
      </p:sp>
      <p:sp>
        <p:nvSpPr>
          <p:cNvPr name="Freeform 37" id="37"/>
          <p:cNvSpPr/>
          <p:nvPr/>
        </p:nvSpPr>
        <p:spPr>
          <a:xfrm flipH="false" flipV="false" rot="0">
            <a:off x="12186411" y="7241776"/>
            <a:ext cx="5072889" cy="2443131"/>
          </a:xfrm>
          <a:custGeom>
            <a:avLst/>
            <a:gdLst/>
            <a:ahLst/>
            <a:cxnLst/>
            <a:rect r="r" b="b" t="t" l="l"/>
            <a:pathLst>
              <a:path h="2443131" w="5072889">
                <a:moveTo>
                  <a:pt x="0" y="0"/>
                </a:moveTo>
                <a:lnTo>
                  <a:pt x="5072889" y="0"/>
                </a:lnTo>
                <a:lnTo>
                  <a:pt x="5072889" y="2443131"/>
                </a:lnTo>
                <a:lnTo>
                  <a:pt x="0" y="2443131"/>
                </a:lnTo>
                <a:lnTo>
                  <a:pt x="0" y="0"/>
                </a:lnTo>
                <a:close/>
              </a:path>
            </a:pathLst>
          </a:custGeom>
          <a:blipFill>
            <a:blip r:embed="rId4"/>
            <a:stretch>
              <a:fillRect l="0" t="0" r="0" b="0"/>
            </a:stretch>
          </a:blipFill>
        </p:spPr>
      </p:sp>
      <p:sp>
        <p:nvSpPr>
          <p:cNvPr name="TextBox 38" id="38"/>
          <p:cNvSpPr txBox="true"/>
          <p:nvPr/>
        </p:nvSpPr>
        <p:spPr>
          <a:xfrm rot="0">
            <a:off x="2429493" y="88695"/>
            <a:ext cx="14507396" cy="862494"/>
          </a:xfrm>
          <a:prstGeom prst="rect">
            <a:avLst/>
          </a:prstGeom>
        </p:spPr>
        <p:txBody>
          <a:bodyPr anchor="t" rtlCol="false" tIns="0" lIns="0" bIns="0" rIns="0">
            <a:spAutoFit/>
          </a:bodyPr>
          <a:lstStyle/>
          <a:p>
            <a:pPr>
              <a:lnSpc>
                <a:spcPts val="7060"/>
              </a:lnSpc>
              <a:spcBef>
                <a:spcPct val="0"/>
              </a:spcBef>
            </a:pPr>
            <a:r>
              <a:rPr lang="en-US" sz="5043">
                <a:solidFill>
                  <a:srgbClr val="191919"/>
                </a:solidFill>
                <a:latin typeface="Gotham Bold"/>
              </a:rPr>
              <a:t>RESULT AND DISCUSSION</a:t>
            </a:r>
          </a:p>
        </p:txBody>
      </p:sp>
      <p:sp>
        <p:nvSpPr>
          <p:cNvPr name="TextBox 39" id="39"/>
          <p:cNvSpPr txBox="true"/>
          <p:nvPr/>
        </p:nvSpPr>
        <p:spPr>
          <a:xfrm rot="0">
            <a:off x="3145501" y="1129489"/>
            <a:ext cx="7885476" cy="222821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ACCURACY</a:t>
            </a:r>
          </a:p>
          <a:p>
            <a:pPr algn="just">
              <a:lnSpc>
                <a:spcPts val="2520"/>
              </a:lnSpc>
            </a:pPr>
            <a:r>
              <a:rPr lang="en-US" sz="1800">
                <a:solidFill>
                  <a:srgbClr val="191919"/>
                </a:solidFill>
                <a:latin typeface="Gotham"/>
              </a:rPr>
              <a:t>             Accuracy refers to the ability of the system to correctly identify or verify individuals from their facial features. It is typically measured as the percentage of correct identifications out of the total number of attempts.  Without masks, both systems exhibit comparable accuracy levels, but the new system demonstrates its adaptability, effectiveness in the presence of facial coverings.</a:t>
            </a:r>
          </a:p>
        </p:txBody>
      </p:sp>
      <p:sp>
        <p:nvSpPr>
          <p:cNvPr name="TextBox 40" id="40"/>
          <p:cNvSpPr txBox="true"/>
          <p:nvPr/>
        </p:nvSpPr>
        <p:spPr>
          <a:xfrm rot="0">
            <a:off x="3145501" y="3970599"/>
            <a:ext cx="7885476" cy="285686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ELAPSED DURATION</a:t>
            </a:r>
          </a:p>
          <a:p>
            <a:pPr algn="just">
              <a:lnSpc>
                <a:spcPts val="2520"/>
              </a:lnSpc>
            </a:pPr>
            <a:r>
              <a:rPr lang="en-US" sz="1800">
                <a:solidFill>
                  <a:srgbClr val="191919"/>
                </a:solidFill>
                <a:latin typeface="Gotham"/>
              </a:rPr>
              <a:t>              It refers to the amount of time it takes for the system to process and analyze a given image or video frame to identify faces. When considering the presence of masks, traditional systems struggle to accurately identify individuals, requiring additional steps such as manual verification. In contrast, the new facial recognition systems have adapted to accommodate mask-wearing, effectively reducing the time.</a:t>
            </a:r>
          </a:p>
          <a:p>
            <a:pPr algn="just">
              <a:lnSpc>
                <a:spcPts val="2520"/>
              </a:lnSpc>
            </a:pPr>
          </a:p>
        </p:txBody>
      </p:sp>
      <p:sp>
        <p:nvSpPr>
          <p:cNvPr name="TextBox 41" id="41"/>
          <p:cNvSpPr txBox="true"/>
          <p:nvPr/>
        </p:nvSpPr>
        <p:spPr>
          <a:xfrm rot="0">
            <a:off x="3145501" y="7139648"/>
            <a:ext cx="7885476" cy="285686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F1 SCORE</a:t>
            </a:r>
          </a:p>
          <a:p>
            <a:pPr algn="just">
              <a:lnSpc>
                <a:spcPts val="2520"/>
              </a:lnSpc>
            </a:pPr>
            <a:r>
              <a:rPr lang="en-US" sz="1800">
                <a:solidFill>
                  <a:srgbClr val="191919"/>
                </a:solidFill>
                <a:latin typeface="Gotham"/>
              </a:rPr>
              <a:t>             F1 score is the harmonic mean of precision (proportion of true positives among all instances classified as positive) and recall (proportion of true positives among all actual positive instances) to evaluate the facial recognition system. The score decreases significantly when individuals wear masks due to occlusion of facial features. With all-new facial recognition systems, the score remains robust even in masked scenarios.  </a:t>
            </a:r>
          </a:p>
          <a:p>
            <a:pPr algn="just">
              <a:lnSpc>
                <a:spcPts val="2520"/>
              </a:lnSpc>
            </a:pPr>
          </a:p>
        </p:txBody>
      </p:sp>
      <p:sp>
        <p:nvSpPr>
          <p:cNvPr name="TextBox 42" id="42"/>
          <p:cNvSpPr txBox="true"/>
          <p:nvPr/>
        </p:nvSpPr>
        <p:spPr>
          <a:xfrm rot="-5400000">
            <a:off x="10879476" y="2123238"/>
            <a:ext cx="2499568" cy="40767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ACCURACY</a:t>
            </a:r>
          </a:p>
          <a:p>
            <a:pPr algn="ctr">
              <a:lnSpc>
                <a:spcPts val="1679"/>
              </a:lnSpc>
            </a:pPr>
          </a:p>
        </p:txBody>
      </p:sp>
      <p:sp>
        <p:nvSpPr>
          <p:cNvPr name="TextBox 43" id="43"/>
          <p:cNvSpPr txBox="true"/>
          <p:nvPr/>
        </p:nvSpPr>
        <p:spPr>
          <a:xfrm rot="-5400000">
            <a:off x="10898526" y="5234062"/>
            <a:ext cx="2499568" cy="40767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TIME</a:t>
            </a:r>
          </a:p>
          <a:p>
            <a:pPr algn="ctr">
              <a:lnSpc>
                <a:spcPts val="1679"/>
              </a:lnSpc>
            </a:pPr>
          </a:p>
        </p:txBody>
      </p:sp>
      <p:sp>
        <p:nvSpPr>
          <p:cNvPr name="TextBox 44" id="44"/>
          <p:cNvSpPr txBox="true"/>
          <p:nvPr/>
        </p:nvSpPr>
        <p:spPr>
          <a:xfrm rot="-5400000">
            <a:off x="10828041" y="8336062"/>
            <a:ext cx="2499568" cy="19812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F1 SCORE</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61043" y="9100687"/>
            <a:ext cx="508158" cy="543805"/>
            <a:chOff x="0" y="0"/>
            <a:chExt cx="812800" cy="869819"/>
          </a:xfrm>
        </p:grpSpPr>
        <p:sp>
          <p:nvSpPr>
            <p:cNvPr name="Freeform 3" id="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4" id="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5" id="5"/>
          <p:cNvGrpSpPr/>
          <p:nvPr/>
        </p:nvGrpSpPr>
        <p:grpSpPr>
          <a:xfrm rot="0">
            <a:off x="376695" y="4227289"/>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15</a:t>
              </a:r>
            </a:p>
          </p:txBody>
        </p:sp>
      </p:grpSp>
      <p:grpSp>
        <p:nvGrpSpPr>
          <p:cNvPr name="Group 8" id="8"/>
          <p:cNvGrpSpPr/>
          <p:nvPr/>
        </p:nvGrpSpPr>
        <p:grpSpPr>
          <a:xfrm rot="0">
            <a:off x="490980" y="3272873"/>
            <a:ext cx="750310" cy="80294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11" id="11"/>
          <p:cNvGrpSpPr/>
          <p:nvPr/>
        </p:nvGrpSpPr>
        <p:grpSpPr>
          <a:xfrm rot="0">
            <a:off x="490980" y="1334001"/>
            <a:ext cx="734573" cy="786104"/>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4" id="14"/>
          <p:cNvGrpSpPr/>
          <p:nvPr/>
        </p:nvGrpSpPr>
        <p:grpSpPr>
          <a:xfrm rot="0">
            <a:off x="490980" y="398105"/>
            <a:ext cx="705434" cy="754921"/>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17" id="17"/>
          <p:cNvGrpSpPr/>
          <p:nvPr/>
        </p:nvGrpSpPr>
        <p:grpSpPr>
          <a:xfrm rot="0">
            <a:off x="490980" y="2262981"/>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20" id="20"/>
          <p:cNvGrpSpPr/>
          <p:nvPr/>
        </p:nvGrpSpPr>
        <p:grpSpPr>
          <a:xfrm rot="0">
            <a:off x="500505" y="6315006"/>
            <a:ext cx="750310" cy="80294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3" id="23"/>
          <p:cNvGrpSpPr/>
          <p:nvPr/>
        </p:nvGrpSpPr>
        <p:grpSpPr>
          <a:xfrm rot="0">
            <a:off x="520210" y="5437897"/>
            <a:ext cx="730606" cy="781858"/>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6" id="26"/>
          <p:cNvGrpSpPr/>
          <p:nvPr/>
        </p:nvGrpSpPr>
        <p:grpSpPr>
          <a:xfrm rot="0">
            <a:off x="500505" y="7241776"/>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9" id="29"/>
          <p:cNvGrpSpPr/>
          <p:nvPr/>
        </p:nvGrpSpPr>
        <p:grpSpPr>
          <a:xfrm rot="0">
            <a:off x="500505" y="8139971"/>
            <a:ext cx="750310" cy="802945"/>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32" id="32"/>
          <p:cNvGrpSpPr/>
          <p:nvPr/>
        </p:nvGrpSpPr>
        <p:grpSpPr>
          <a:xfrm rot="0">
            <a:off x="538605" y="9092619"/>
            <a:ext cx="712210" cy="762173"/>
            <a:chOff x="0" y="0"/>
            <a:chExt cx="812800" cy="869819"/>
          </a:xfrm>
        </p:grpSpPr>
        <p:sp>
          <p:nvSpPr>
            <p:cNvPr name="Freeform 33" id="3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5" id="35"/>
          <p:cNvGrpSpPr/>
          <p:nvPr/>
        </p:nvGrpSpPr>
        <p:grpSpPr>
          <a:xfrm rot="-92219">
            <a:off x="-1249329" y="-2000602"/>
            <a:ext cx="3499668" cy="13405540"/>
            <a:chOff x="0" y="0"/>
            <a:chExt cx="212191" cy="812800"/>
          </a:xfrm>
        </p:grpSpPr>
        <p:sp>
          <p:nvSpPr>
            <p:cNvPr name="Freeform 36" id="36"/>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7" id="37"/>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8" id="38"/>
          <p:cNvSpPr/>
          <p:nvPr/>
        </p:nvSpPr>
        <p:spPr>
          <a:xfrm flipH="false" flipV="false" rot="0">
            <a:off x="12186411" y="1070254"/>
            <a:ext cx="4876384" cy="2385453"/>
          </a:xfrm>
          <a:custGeom>
            <a:avLst/>
            <a:gdLst/>
            <a:ahLst/>
            <a:cxnLst/>
            <a:rect r="r" b="b" t="t" l="l"/>
            <a:pathLst>
              <a:path h="2385453" w="4876384">
                <a:moveTo>
                  <a:pt x="0" y="0"/>
                </a:moveTo>
                <a:lnTo>
                  <a:pt x="4876384" y="0"/>
                </a:lnTo>
                <a:lnTo>
                  <a:pt x="4876384" y="2385453"/>
                </a:lnTo>
                <a:lnTo>
                  <a:pt x="0" y="2385453"/>
                </a:lnTo>
                <a:lnTo>
                  <a:pt x="0" y="0"/>
                </a:lnTo>
                <a:close/>
              </a:path>
            </a:pathLst>
          </a:custGeom>
          <a:blipFill>
            <a:blip r:embed="rId2"/>
            <a:stretch>
              <a:fillRect l="0" t="0" r="0" b="0"/>
            </a:stretch>
          </a:blipFill>
        </p:spPr>
      </p:sp>
      <p:sp>
        <p:nvSpPr>
          <p:cNvPr name="Freeform 39" id="39"/>
          <p:cNvSpPr/>
          <p:nvPr/>
        </p:nvSpPr>
        <p:spPr>
          <a:xfrm flipH="false" flipV="false" rot="0">
            <a:off x="12260361" y="3911940"/>
            <a:ext cx="4924988" cy="2615624"/>
          </a:xfrm>
          <a:custGeom>
            <a:avLst/>
            <a:gdLst/>
            <a:ahLst/>
            <a:cxnLst/>
            <a:rect r="r" b="b" t="t" l="l"/>
            <a:pathLst>
              <a:path h="2615624" w="4924988">
                <a:moveTo>
                  <a:pt x="0" y="0"/>
                </a:moveTo>
                <a:lnTo>
                  <a:pt x="4924988" y="0"/>
                </a:lnTo>
                <a:lnTo>
                  <a:pt x="4924988" y="2615624"/>
                </a:lnTo>
                <a:lnTo>
                  <a:pt x="0" y="2615624"/>
                </a:lnTo>
                <a:lnTo>
                  <a:pt x="0" y="0"/>
                </a:lnTo>
                <a:close/>
              </a:path>
            </a:pathLst>
          </a:custGeom>
          <a:blipFill>
            <a:blip r:embed="rId3"/>
            <a:stretch>
              <a:fillRect l="0" t="0" r="0" b="0"/>
            </a:stretch>
          </a:blipFill>
        </p:spPr>
      </p:sp>
      <p:sp>
        <p:nvSpPr>
          <p:cNvPr name="Freeform 40" id="40"/>
          <p:cNvSpPr/>
          <p:nvPr/>
        </p:nvSpPr>
        <p:spPr>
          <a:xfrm flipH="false" flipV="false" rot="0">
            <a:off x="12260361" y="7056199"/>
            <a:ext cx="5040838" cy="2798593"/>
          </a:xfrm>
          <a:custGeom>
            <a:avLst/>
            <a:gdLst/>
            <a:ahLst/>
            <a:cxnLst/>
            <a:rect r="r" b="b" t="t" l="l"/>
            <a:pathLst>
              <a:path h="2798593" w="5040838">
                <a:moveTo>
                  <a:pt x="0" y="0"/>
                </a:moveTo>
                <a:lnTo>
                  <a:pt x="5040838" y="0"/>
                </a:lnTo>
                <a:lnTo>
                  <a:pt x="5040838" y="2798592"/>
                </a:lnTo>
                <a:lnTo>
                  <a:pt x="0" y="2798592"/>
                </a:lnTo>
                <a:lnTo>
                  <a:pt x="0" y="0"/>
                </a:lnTo>
                <a:close/>
              </a:path>
            </a:pathLst>
          </a:custGeom>
          <a:blipFill>
            <a:blip r:embed="rId4"/>
            <a:stretch>
              <a:fillRect l="0" t="0" r="0" b="0"/>
            </a:stretch>
          </a:blipFill>
        </p:spPr>
      </p:sp>
      <p:sp>
        <p:nvSpPr>
          <p:cNvPr name="TextBox 41" id="41"/>
          <p:cNvSpPr txBox="true"/>
          <p:nvPr/>
        </p:nvSpPr>
        <p:spPr>
          <a:xfrm rot="0">
            <a:off x="2429493" y="88695"/>
            <a:ext cx="14507396" cy="862494"/>
          </a:xfrm>
          <a:prstGeom prst="rect">
            <a:avLst/>
          </a:prstGeom>
        </p:spPr>
        <p:txBody>
          <a:bodyPr anchor="t" rtlCol="false" tIns="0" lIns="0" bIns="0" rIns="0">
            <a:spAutoFit/>
          </a:bodyPr>
          <a:lstStyle/>
          <a:p>
            <a:pPr>
              <a:lnSpc>
                <a:spcPts val="7060"/>
              </a:lnSpc>
              <a:spcBef>
                <a:spcPct val="0"/>
              </a:spcBef>
            </a:pPr>
            <a:r>
              <a:rPr lang="en-US" sz="5043">
                <a:solidFill>
                  <a:srgbClr val="191919"/>
                </a:solidFill>
                <a:latin typeface="Gotham Bold"/>
              </a:rPr>
              <a:t>RESULT AND DISCUSSION</a:t>
            </a:r>
          </a:p>
        </p:txBody>
      </p:sp>
      <p:sp>
        <p:nvSpPr>
          <p:cNvPr name="TextBox 42" id="42"/>
          <p:cNvSpPr txBox="true"/>
          <p:nvPr/>
        </p:nvSpPr>
        <p:spPr>
          <a:xfrm rot="0">
            <a:off x="3145501" y="1129489"/>
            <a:ext cx="7885476" cy="2542540"/>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RESOURCE CONSUMPTION</a:t>
            </a:r>
          </a:p>
          <a:p>
            <a:pPr algn="just">
              <a:lnSpc>
                <a:spcPts val="2520"/>
              </a:lnSpc>
            </a:pPr>
            <a:r>
              <a:rPr lang="en-US" sz="1800">
                <a:solidFill>
                  <a:srgbClr val="191919"/>
                </a:solidFill>
                <a:latin typeface="Gotham"/>
              </a:rPr>
              <a:t>            Resource consumption refers to the amount of computational resources required for the system to operate effectively. Traditional facial recognition systems rely on processing the entire facial structure, consuming considerable computational resources. The proposed facial recognition system equipped with mask detection algorithms can process facial features even when partially covered, thereby reducing computational overhead.</a:t>
            </a:r>
          </a:p>
        </p:txBody>
      </p:sp>
      <p:sp>
        <p:nvSpPr>
          <p:cNvPr name="TextBox 43" id="43"/>
          <p:cNvSpPr txBox="true"/>
          <p:nvPr/>
        </p:nvSpPr>
        <p:spPr>
          <a:xfrm rot="0">
            <a:off x="3097872" y="4246339"/>
            <a:ext cx="7885476" cy="285686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ENVIRONMENTAL RESILIENCE CAPABILITY</a:t>
            </a:r>
          </a:p>
          <a:p>
            <a:pPr algn="just">
              <a:lnSpc>
                <a:spcPts val="2520"/>
              </a:lnSpc>
            </a:pPr>
            <a:r>
              <a:rPr lang="en-US" sz="1800">
                <a:solidFill>
                  <a:srgbClr val="191919"/>
                </a:solidFill>
                <a:latin typeface="Gotham"/>
              </a:rPr>
              <a:t>       It involves the system's capacity to adapt and function effectively despite the environmental variables. Traditional systems struggle in environments where factors like lighting changes or partial obstructions, such as masks are present making them less resilient. The proposed system, especially designed to adapt to these challenges, demonstrates superior environmental resilience.</a:t>
            </a:r>
          </a:p>
          <a:p>
            <a:pPr algn="just">
              <a:lnSpc>
                <a:spcPts val="2520"/>
              </a:lnSpc>
            </a:pPr>
          </a:p>
          <a:p>
            <a:pPr algn="just">
              <a:lnSpc>
                <a:spcPts val="2520"/>
              </a:lnSpc>
            </a:pPr>
          </a:p>
        </p:txBody>
      </p:sp>
      <p:sp>
        <p:nvSpPr>
          <p:cNvPr name="TextBox 44" id="44"/>
          <p:cNvSpPr txBox="true"/>
          <p:nvPr/>
        </p:nvSpPr>
        <p:spPr>
          <a:xfrm rot="0">
            <a:off x="3145501" y="7139648"/>
            <a:ext cx="7885476" cy="2856865"/>
          </a:xfrm>
          <a:prstGeom prst="rect">
            <a:avLst/>
          </a:prstGeom>
        </p:spPr>
        <p:txBody>
          <a:bodyPr anchor="t" rtlCol="false" tIns="0" lIns="0" bIns="0" rIns="0">
            <a:spAutoFit/>
          </a:bodyPr>
          <a:lstStyle/>
          <a:p>
            <a:pPr algn="just" marL="431799" indent="-215899" lvl="1">
              <a:lnSpc>
                <a:spcPts val="2799"/>
              </a:lnSpc>
              <a:buFont typeface="Arial"/>
              <a:buChar char="•"/>
            </a:pPr>
            <a:r>
              <a:rPr lang="en-US" sz="1999">
                <a:solidFill>
                  <a:srgbClr val="191919"/>
                </a:solidFill>
                <a:latin typeface="Gotham"/>
              </a:rPr>
              <a:t>CROSS DOMAIN PERFORMANCE</a:t>
            </a:r>
          </a:p>
          <a:p>
            <a:pPr algn="just">
              <a:lnSpc>
                <a:spcPts val="2520"/>
              </a:lnSpc>
            </a:pPr>
            <a:r>
              <a:rPr lang="en-US" sz="1800">
                <a:solidFill>
                  <a:srgbClr val="191919"/>
                </a:solidFill>
                <a:latin typeface="Gotham"/>
              </a:rPr>
              <a:t>            Cross-domain performance refers to the assessment of a system's effectiveness when deployed across various domains or applications. This evaluation is crucial for understanding how well the system performs in different contexts and scenarios, such as surveillance, access control, or user authentication.This involves assessing its ability to achieve consistent and reliable results across diverse environments, datasets, and plenty of real time use cases.    </a:t>
            </a:r>
          </a:p>
          <a:p>
            <a:pPr algn="just">
              <a:lnSpc>
                <a:spcPts val="2520"/>
              </a:lnSpc>
            </a:pPr>
          </a:p>
        </p:txBody>
      </p:sp>
      <p:sp>
        <p:nvSpPr>
          <p:cNvPr name="TextBox 45" id="45"/>
          <p:cNvSpPr txBox="true"/>
          <p:nvPr/>
        </p:nvSpPr>
        <p:spPr>
          <a:xfrm rot="-5400000">
            <a:off x="10586726" y="2220726"/>
            <a:ext cx="2499568" cy="40767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RESOURCE</a:t>
            </a:r>
          </a:p>
          <a:p>
            <a:pPr algn="ctr">
              <a:lnSpc>
                <a:spcPts val="1679"/>
              </a:lnSpc>
            </a:pPr>
            <a:r>
              <a:rPr lang="en-US" sz="1200">
                <a:solidFill>
                  <a:srgbClr val="737373"/>
                </a:solidFill>
                <a:latin typeface="Canva Sans Bold"/>
              </a:rPr>
              <a:t>CONSUMPTION</a:t>
            </a:r>
          </a:p>
        </p:txBody>
      </p:sp>
      <p:sp>
        <p:nvSpPr>
          <p:cNvPr name="TextBox 46" id="46"/>
          <p:cNvSpPr txBox="true"/>
          <p:nvPr/>
        </p:nvSpPr>
        <p:spPr>
          <a:xfrm rot="-5400000">
            <a:off x="10790561" y="5056662"/>
            <a:ext cx="2499568" cy="61722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ENVIRONMENTAL</a:t>
            </a:r>
          </a:p>
          <a:p>
            <a:pPr algn="ctr">
              <a:lnSpc>
                <a:spcPts val="1679"/>
              </a:lnSpc>
            </a:pPr>
            <a:r>
              <a:rPr lang="en-US" sz="1200">
                <a:solidFill>
                  <a:srgbClr val="737373"/>
                </a:solidFill>
                <a:latin typeface="Canva Sans Bold"/>
              </a:rPr>
              <a:t>RESILIENCE</a:t>
            </a:r>
          </a:p>
          <a:p>
            <a:pPr algn="ctr">
              <a:lnSpc>
                <a:spcPts val="1679"/>
              </a:lnSpc>
            </a:pPr>
          </a:p>
        </p:txBody>
      </p:sp>
      <p:sp>
        <p:nvSpPr>
          <p:cNvPr name="TextBox 47" id="47"/>
          <p:cNvSpPr txBox="true"/>
          <p:nvPr/>
        </p:nvSpPr>
        <p:spPr>
          <a:xfrm rot="-5400000">
            <a:off x="10732791" y="7859936"/>
            <a:ext cx="2499568" cy="407670"/>
          </a:xfrm>
          <a:prstGeom prst="rect">
            <a:avLst/>
          </a:prstGeom>
        </p:spPr>
        <p:txBody>
          <a:bodyPr anchor="t" rtlCol="false" tIns="0" lIns="0" bIns="0" rIns="0">
            <a:spAutoFit/>
          </a:bodyPr>
          <a:lstStyle/>
          <a:p>
            <a:pPr algn="ctr">
              <a:lnSpc>
                <a:spcPts val="1679"/>
              </a:lnSpc>
            </a:pPr>
            <a:r>
              <a:rPr lang="en-US" sz="1200">
                <a:solidFill>
                  <a:srgbClr val="737373"/>
                </a:solidFill>
                <a:latin typeface="Canva Sans Bold"/>
              </a:rPr>
              <a:t>PERFORMANCE</a:t>
            </a:r>
          </a:p>
          <a:p>
            <a:pPr algn="ctr">
              <a:lnSpc>
                <a:spcPts val="1679"/>
              </a:lnSpc>
            </a:pPr>
            <a:r>
              <a:rPr lang="en-US" sz="1200">
                <a:solidFill>
                  <a:srgbClr val="737373"/>
                </a:solidFill>
                <a:latin typeface="Canva Sans Bold"/>
              </a:rPr>
              <a:t> LEVEL</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21572" y="5198718"/>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16</a:t>
              </a:r>
            </a:p>
          </p:txBody>
        </p:sp>
      </p:grpSp>
      <p:grpSp>
        <p:nvGrpSpPr>
          <p:cNvPr name="Group 5" id="5"/>
          <p:cNvGrpSpPr/>
          <p:nvPr/>
        </p:nvGrpSpPr>
        <p:grpSpPr>
          <a:xfrm rot="0">
            <a:off x="520210" y="3290865"/>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8" id="8"/>
          <p:cNvGrpSpPr/>
          <p:nvPr/>
        </p:nvGrpSpPr>
        <p:grpSpPr>
          <a:xfrm rot="0">
            <a:off x="520210" y="1351994"/>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1" id="11"/>
          <p:cNvGrpSpPr/>
          <p:nvPr/>
        </p:nvGrpSpPr>
        <p:grpSpPr>
          <a:xfrm rot="0">
            <a:off x="565086" y="4246211"/>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4" id="14"/>
          <p:cNvGrpSpPr/>
          <p:nvPr/>
        </p:nvGrpSpPr>
        <p:grpSpPr>
          <a:xfrm rot="0">
            <a:off x="520210" y="2280974"/>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7" id="17"/>
          <p:cNvGrpSpPr/>
          <p:nvPr/>
        </p:nvGrpSpPr>
        <p:grpSpPr>
          <a:xfrm rot="0">
            <a:off x="500505" y="6315006"/>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0" id="20"/>
          <p:cNvGrpSpPr/>
          <p:nvPr/>
        </p:nvGrpSpPr>
        <p:grpSpPr>
          <a:xfrm rot="0">
            <a:off x="565086" y="417736"/>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7660714" y="5694949"/>
            <a:ext cx="5001874" cy="3557487"/>
          </a:xfrm>
          <a:custGeom>
            <a:avLst/>
            <a:gdLst/>
            <a:ahLst/>
            <a:cxnLst/>
            <a:rect r="r" b="b" t="t" l="l"/>
            <a:pathLst>
              <a:path h="3557487" w="5001874">
                <a:moveTo>
                  <a:pt x="0" y="0"/>
                </a:moveTo>
                <a:lnTo>
                  <a:pt x="5001874" y="0"/>
                </a:lnTo>
                <a:lnTo>
                  <a:pt x="5001874" y="3557487"/>
                </a:lnTo>
                <a:lnTo>
                  <a:pt x="0" y="3557487"/>
                </a:lnTo>
                <a:lnTo>
                  <a:pt x="0" y="0"/>
                </a:lnTo>
                <a:close/>
              </a:path>
            </a:pathLst>
          </a:custGeom>
          <a:blipFill>
            <a:blip r:embed="rId2"/>
            <a:stretch>
              <a:fillRect l="0" t="0" r="-21277" b="0"/>
            </a:stretch>
          </a:blipFill>
        </p:spPr>
      </p:sp>
      <p:sp>
        <p:nvSpPr>
          <p:cNvPr name="Freeform 36" id="36"/>
          <p:cNvSpPr/>
          <p:nvPr/>
        </p:nvSpPr>
        <p:spPr>
          <a:xfrm flipH="false" flipV="false" rot="0">
            <a:off x="2656945" y="1351994"/>
            <a:ext cx="4576292" cy="3609637"/>
          </a:xfrm>
          <a:custGeom>
            <a:avLst/>
            <a:gdLst/>
            <a:ahLst/>
            <a:cxnLst/>
            <a:rect r="r" b="b" t="t" l="l"/>
            <a:pathLst>
              <a:path h="3609637" w="4576292">
                <a:moveTo>
                  <a:pt x="0" y="0"/>
                </a:moveTo>
                <a:lnTo>
                  <a:pt x="4576292" y="0"/>
                </a:lnTo>
                <a:lnTo>
                  <a:pt x="4576292" y="3609637"/>
                </a:lnTo>
                <a:lnTo>
                  <a:pt x="0" y="3609637"/>
                </a:lnTo>
                <a:lnTo>
                  <a:pt x="0" y="0"/>
                </a:lnTo>
                <a:close/>
              </a:path>
            </a:pathLst>
          </a:custGeom>
          <a:blipFill>
            <a:blip r:embed="rId3"/>
            <a:stretch>
              <a:fillRect l="0" t="-1286" r="-19808" b="-1286"/>
            </a:stretch>
          </a:blipFill>
        </p:spPr>
      </p:sp>
      <p:sp>
        <p:nvSpPr>
          <p:cNvPr name="Freeform 37" id="37"/>
          <p:cNvSpPr/>
          <p:nvPr/>
        </p:nvSpPr>
        <p:spPr>
          <a:xfrm flipH="false" flipV="false" rot="0">
            <a:off x="2656945" y="5575148"/>
            <a:ext cx="4576292" cy="3722862"/>
          </a:xfrm>
          <a:custGeom>
            <a:avLst/>
            <a:gdLst/>
            <a:ahLst/>
            <a:cxnLst/>
            <a:rect r="r" b="b" t="t" l="l"/>
            <a:pathLst>
              <a:path h="3722862" w="4576292">
                <a:moveTo>
                  <a:pt x="0" y="0"/>
                </a:moveTo>
                <a:lnTo>
                  <a:pt x="4576292" y="0"/>
                </a:lnTo>
                <a:lnTo>
                  <a:pt x="4576292" y="3722862"/>
                </a:lnTo>
                <a:lnTo>
                  <a:pt x="0" y="3722862"/>
                </a:lnTo>
                <a:lnTo>
                  <a:pt x="0" y="0"/>
                </a:lnTo>
                <a:close/>
              </a:path>
            </a:pathLst>
          </a:custGeom>
          <a:blipFill>
            <a:blip r:embed="rId4"/>
            <a:stretch>
              <a:fillRect l="0" t="0" r="-22451" b="0"/>
            </a:stretch>
          </a:blipFill>
        </p:spPr>
      </p:sp>
      <p:sp>
        <p:nvSpPr>
          <p:cNvPr name="Freeform 38" id="38"/>
          <p:cNvSpPr/>
          <p:nvPr/>
        </p:nvSpPr>
        <p:spPr>
          <a:xfrm flipH="false" flipV="false" rot="0">
            <a:off x="7698814" y="1391495"/>
            <a:ext cx="4895662" cy="3609637"/>
          </a:xfrm>
          <a:custGeom>
            <a:avLst/>
            <a:gdLst/>
            <a:ahLst/>
            <a:cxnLst/>
            <a:rect r="r" b="b" t="t" l="l"/>
            <a:pathLst>
              <a:path h="3609637" w="4895662">
                <a:moveTo>
                  <a:pt x="0" y="0"/>
                </a:moveTo>
                <a:lnTo>
                  <a:pt x="4895662" y="0"/>
                </a:lnTo>
                <a:lnTo>
                  <a:pt x="4895662" y="3609637"/>
                </a:lnTo>
                <a:lnTo>
                  <a:pt x="0" y="3609637"/>
                </a:lnTo>
                <a:lnTo>
                  <a:pt x="0" y="0"/>
                </a:lnTo>
                <a:close/>
              </a:path>
            </a:pathLst>
          </a:custGeom>
          <a:blipFill>
            <a:blip r:embed="rId5"/>
            <a:stretch>
              <a:fillRect l="-5639" t="0" r="-7293" b="0"/>
            </a:stretch>
          </a:blipFill>
        </p:spPr>
      </p:sp>
      <p:sp>
        <p:nvSpPr>
          <p:cNvPr name="Freeform 39" id="39"/>
          <p:cNvSpPr/>
          <p:nvPr/>
        </p:nvSpPr>
        <p:spPr>
          <a:xfrm flipH="false" flipV="false" rot="0">
            <a:off x="13047005" y="1391495"/>
            <a:ext cx="4847910" cy="3570135"/>
          </a:xfrm>
          <a:custGeom>
            <a:avLst/>
            <a:gdLst/>
            <a:ahLst/>
            <a:cxnLst/>
            <a:rect r="r" b="b" t="t" l="l"/>
            <a:pathLst>
              <a:path h="3570135" w="4847910">
                <a:moveTo>
                  <a:pt x="0" y="0"/>
                </a:moveTo>
                <a:lnTo>
                  <a:pt x="4847910" y="0"/>
                </a:lnTo>
                <a:lnTo>
                  <a:pt x="4847910" y="3570136"/>
                </a:lnTo>
                <a:lnTo>
                  <a:pt x="0" y="3570136"/>
                </a:lnTo>
                <a:lnTo>
                  <a:pt x="0" y="0"/>
                </a:lnTo>
                <a:close/>
              </a:path>
            </a:pathLst>
          </a:custGeom>
          <a:blipFill>
            <a:blip r:embed="rId6"/>
            <a:stretch>
              <a:fillRect l="-9287" t="-10089" r="-109287" b="-56781"/>
            </a:stretch>
          </a:blipFill>
        </p:spPr>
      </p:sp>
      <p:sp>
        <p:nvSpPr>
          <p:cNvPr name="Freeform 40" id="40"/>
          <p:cNvSpPr/>
          <p:nvPr/>
        </p:nvSpPr>
        <p:spPr>
          <a:xfrm flipH="false" flipV="false" rot="0">
            <a:off x="13047005" y="5694949"/>
            <a:ext cx="4847910" cy="3557487"/>
          </a:xfrm>
          <a:custGeom>
            <a:avLst/>
            <a:gdLst/>
            <a:ahLst/>
            <a:cxnLst/>
            <a:rect r="r" b="b" t="t" l="l"/>
            <a:pathLst>
              <a:path h="3557487" w="4847910">
                <a:moveTo>
                  <a:pt x="0" y="0"/>
                </a:moveTo>
                <a:lnTo>
                  <a:pt x="4847910" y="0"/>
                </a:lnTo>
                <a:lnTo>
                  <a:pt x="4847910" y="3557487"/>
                </a:lnTo>
                <a:lnTo>
                  <a:pt x="0" y="3557487"/>
                </a:lnTo>
                <a:lnTo>
                  <a:pt x="0" y="0"/>
                </a:lnTo>
                <a:close/>
              </a:path>
            </a:pathLst>
          </a:custGeom>
          <a:blipFill>
            <a:blip r:embed="rId7"/>
            <a:stretch>
              <a:fillRect l="-6939" t="-13337" r="-113323" b="-55419"/>
            </a:stretch>
          </a:blipFill>
        </p:spPr>
      </p:sp>
      <p:sp>
        <p:nvSpPr>
          <p:cNvPr name="TextBox 41" id="41"/>
          <p:cNvSpPr txBox="true"/>
          <p:nvPr/>
        </p:nvSpPr>
        <p:spPr>
          <a:xfrm rot="0">
            <a:off x="6515662" y="11369"/>
            <a:ext cx="12784193" cy="1169200"/>
          </a:xfrm>
          <a:prstGeom prst="rect">
            <a:avLst/>
          </a:prstGeom>
        </p:spPr>
        <p:txBody>
          <a:bodyPr anchor="t" rtlCol="false" tIns="0" lIns="0" bIns="0" rIns="0">
            <a:spAutoFit/>
          </a:bodyPr>
          <a:lstStyle/>
          <a:p>
            <a:pPr>
              <a:lnSpc>
                <a:spcPts val="9580"/>
              </a:lnSpc>
              <a:spcBef>
                <a:spcPct val="0"/>
              </a:spcBef>
            </a:pPr>
            <a:r>
              <a:rPr lang="en-US" sz="6843">
                <a:solidFill>
                  <a:srgbClr val="191919"/>
                </a:solidFill>
                <a:latin typeface="Gotham Bold"/>
              </a:rPr>
              <a:t>SCREENSHOTS</a:t>
            </a:r>
          </a:p>
        </p:txBody>
      </p:sp>
      <p:sp>
        <p:nvSpPr>
          <p:cNvPr name="TextBox 42" id="42"/>
          <p:cNvSpPr txBox="true"/>
          <p:nvPr/>
        </p:nvSpPr>
        <p:spPr>
          <a:xfrm rot="0">
            <a:off x="2972300" y="5044095"/>
            <a:ext cx="3945582"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Identification of face with mask</a:t>
            </a:r>
          </a:p>
        </p:txBody>
      </p:sp>
      <p:sp>
        <p:nvSpPr>
          <p:cNvPr name="TextBox 43" id="43"/>
          <p:cNvSpPr txBox="true"/>
          <p:nvPr/>
        </p:nvSpPr>
        <p:spPr>
          <a:xfrm rot="0">
            <a:off x="8044794" y="9445130"/>
            <a:ext cx="4309914"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Identification of face without mask</a:t>
            </a:r>
          </a:p>
        </p:txBody>
      </p:sp>
      <p:sp>
        <p:nvSpPr>
          <p:cNvPr name="TextBox 44" id="44"/>
          <p:cNvSpPr txBox="true"/>
          <p:nvPr/>
        </p:nvSpPr>
        <p:spPr>
          <a:xfrm rot="0">
            <a:off x="2790134" y="9440885"/>
            <a:ext cx="4309914"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Identification of face without mask</a:t>
            </a:r>
          </a:p>
        </p:txBody>
      </p:sp>
      <p:sp>
        <p:nvSpPr>
          <p:cNvPr name="TextBox 45" id="45"/>
          <p:cNvSpPr txBox="true"/>
          <p:nvPr/>
        </p:nvSpPr>
        <p:spPr>
          <a:xfrm rot="0">
            <a:off x="8147089" y="5114925"/>
            <a:ext cx="3945582"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Identification of face with mask</a:t>
            </a:r>
          </a:p>
        </p:txBody>
      </p:sp>
      <p:sp>
        <p:nvSpPr>
          <p:cNvPr name="TextBox 46" id="46"/>
          <p:cNvSpPr txBox="true"/>
          <p:nvPr/>
        </p:nvSpPr>
        <p:spPr>
          <a:xfrm rot="0">
            <a:off x="14396942" y="5114925"/>
            <a:ext cx="2148036"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Untrained Face</a:t>
            </a:r>
          </a:p>
        </p:txBody>
      </p:sp>
      <p:sp>
        <p:nvSpPr>
          <p:cNvPr name="TextBox 47" id="47"/>
          <p:cNvSpPr txBox="true"/>
          <p:nvPr/>
        </p:nvSpPr>
        <p:spPr>
          <a:xfrm rot="0">
            <a:off x="14396942" y="9433411"/>
            <a:ext cx="2148036"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Untrained Face</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24305" y="6166277"/>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17</a:t>
              </a:r>
            </a:p>
          </p:txBody>
        </p:sp>
      </p:grpSp>
      <p:grpSp>
        <p:nvGrpSpPr>
          <p:cNvPr name="Group 5" id="5"/>
          <p:cNvGrpSpPr/>
          <p:nvPr/>
        </p:nvGrpSpPr>
        <p:grpSpPr>
          <a:xfrm rot="0">
            <a:off x="500505" y="3318815"/>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8" id="8"/>
          <p:cNvGrpSpPr/>
          <p:nvPr/>
        </p:nvGrpSpPr>
        <p:grpSpPr>
          <a:xfrm rot="0">
            <a:off x="500505" y="1379943"/>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1" id="11"/>
          <p:cNvGrpSpPr/>
          <p:nvPr/>
        </p:nvGrpSpPr>
        <p:grpSpPr>
          <a:xfrm rot="0">
            <a:off x="545381" y="4274160"/>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4" id="14"/>
          <p:cNvGrpSpPr/>
          <p:nvPr/>
        </p:nvGrpSpPr>
        <p:grpSpPr>
          <a:xfrm rot="0">
            <a:off x="500505" y="2308923"/>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7" id="17"/>
          <p:cNvGrpSpPr/>
          <p:nvPr/>
        </p:nvGrpSpPr>
        <p:grpSpPr>
          <a:xfrm rot="0">
            <a:off x="545381" y="5280295"/>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0" id="20"/>
          <p:cNvGrpSpPr/>
          <p:nvPr/>
        </p:nvGrpSpPr>
        <p:grpSpPr>
          <a:xfrm rot="0">
            <a:off x="502489" y="388535"/>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29" id="29"/>
          <p:cNvGrpSpPr/>
          <p:nvPr/>
        </p:nvGrpSpPr>
        <p:grpSpPr>
          <a:xfrm rot="0">
            <a:off x="538605" y="9092619"/>
            <a:ext cx="712210" cy="885780"/>
            <a:chOff x="0" y="0"/>
            <a:chExt cx="812800" cy="1010884"/>
          </a:xfrm>
        </p:grpSpPr>
        <p:sp>
          <p:nvSpPr>
            <p:cNvPr name="Freeform 30" id="30"/>
            <p:cNvSpPr/>
            <p:nvPr/>
          </p:nvSpPr>
          <p:spPr>
            <a:xfrm flipH="false" flipV="false" rot="0">
              <a:off x="0" y="0"/>
              <a:ext cx="812800" cy="1010884"/>
            </a:xfrm>
            <a:custGeom>
              <a:avLst/>
              <a:gdLst/>
              <a:ahLst/>
              <a:cxnLst/>
              <a:rect r="r" b="b" t="t" l="l"/>
              <a:pathLst>
                <a:path h="1010884" w="812800">
                  <a:moveTo>
                    <a:pt x="406400" y="0"/>
                  </a:moveTo>
                  <a:cubicBezTo>
                    <a:pt x="181951" y="0"/>
                    <a:pt x="0" y="226294"/>
                    <a:pt x="0" y="505442"/>
                  </a:cubicBezTo>
                  <a:cubicBezTo>
                    <a:pt x="0" y="784590"/>
                    <a:pt x="181951" y="1010884"/>
                    <a:pt x="406400" y="1010884"/>
                  </a:cubicBezTo>
                  <a:cubicBezTo>
                    <a:pt x="630849" y="1010884"/>
                    <a:pt x="812800" y="784590"/>
                    <a:pt x="812800" y="505442"/>
                  </a:cubicBezTo>
                  <a:cubicBezTo>
                    <a:pt x="812800" y="226294"/>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66195"/>
              <a:ext cx="660400" cy="849918"/>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3398492" y="6166277"/>
            <a:ext cx="6520893" cy="3207346"/>
          </a:xfrm>
          <a:custGeom>
            <a:avLst/>
            <a:gdLst/>
            <a:ahLst/>
            <a:cxnLst/>
            <a:rect r="r" b="b" t="t" l="l"/>
            <a:pathLst>
              <a:path h="3207346" w="6520893">
                <a:moveTo>
                  <a:pt x="0" y="0"/>
                </a:moveTo>
                <a:lnTo>
                  <a:pt x="6520893" y="0"/>
                </a:lnTo>
                <a:lnTo>
                  <a:pt x="6520893" y="3207345"/>
                </a:lnTo>
                <a:lnTo>
                  <a:pt x="0" y="3207345"/>
                </a:lnTo>
                <a:lnTo>
                  <a:pt x="0" y="0"/>
                </a:lnTo>
                <a:close/>
              </a:path>
            </a:pathLst>
          </a:custGeom>
          <a:blipFill>
            <a:blip r:embed="rId2"/>
            <a:stretch>
              <a:fillRect l="-4939" t="-7700" r="-102108" b="-128968"/>
            </a:stretch>
          </a:blipFill>
        </p:spPr>
      </p:sp>
      <p:sp>
        <p:nvSpPr>
          <p:cNvPr name="Freeform 36" id="36"/>
          <p:cNvSpPr/>
          <p:nvPr/>
        </p:nvSpPr>
        <p:spPr>
          <a:xfrm flipH="false" flipV="false" rot="0">
            <a:off x="10699083" y="6166277"/>
            <a:ext cx="6866211" cy="3207346"/>
          </a:xfrm>
          <a:custGeom>
            <a:avLst/>
            <a:gdLst/>
            <a:ahLst/>
            <a:cxnLst/>
            <a:rect r="r" b="b" t="t" l="l"/>
            <a:pathLst>
              <a:path h="3207346" w="6866211">
                <a:moveTo>
                  <a:pt x="0" y="0"/>
                </a:moveTo>
                <a:lnTo>
                  <a:pt x="6866211" y="0"/>
                </a:lnTo>
                <a:lnTo>
                  <a:pt x="6866211" y="3207345"/>
                </a:lnTo>
                <a:lnTo>
                  <a:pt x="0" y="3207345"/>
                </a:lnTo>
                <a:lnTo>
                  <a:pt x="0" y="0"/>
                </a:lnTo>
                <a:close/>
              </a:path>
            </a:pathLst>
          </a:custGeom>
          <a:blipFill>
            <a:blip r:embed="rId3"/>
            <a:stretch>
              <a:fillRect l="0" t="0" r="0" b="0"/>
            </a:stretch>
          </a:blipFill>
        </p:spPr>
      </p:sp>
      <p:sp>
        <p:nvSpPr>
          <p:cNvPr name="Freeform 37" id="37"/>
          <p:cNvSpPr/>
          <p:nvPr/>
        </p:nvSpPr>
        <p:spPr>
          <a:xfrm flipH="false" flipV="false" rot="0">
            <a:off x="3398492" y="1396370"/>
            <a:ext cx="6520893" cy="3934323"/>
          </a:xfrm>
          <a:custGeom>
            <a:avLst/>
            <a:gdLst/>
            <a:ahLst/>
            <a:cxnLst/>
            <a:rect r="r" b="b" t="t" l="l"/>
            <a:pathLst>
              <a:path h="3934323" w="6520893">
                <a:moveTo>
                  <a:pt x="0" y="0"/>
                </a:moveTo>
                <a:lnTo>
                  <a:pt x="6520893" y="0"/>
                </a:lnTo>
                <a:lnTo>
                  <a:pt x="6520893" y="3934323"/>
                </a:lnTo>
                <a:lnTo>
                  <a:pt x="0" y="3934323"/>
                </a:lnTo>
                <a:lnTo>
                  <a:pt x="0" y="0"/>
                </a:lnTo>
                <a:close/>
              </a:path>
            </a:pathLst>
          </a:custGeom>
          <a:blipFill>
            <a:blip r:embed="rId4"/>
            <a:stretch>
              <a:fillRect l="-664" t="0" r="-12103" b="-5082"/>
            </a:stretch>
          </a:blipFill>
        </p:spPr>
      </p:sp>
      <p:sp>
        <p:nvSpPr>
          <p:cNvPr name="Freeform 38" id="38"/>
          <p:cNvSpPr/>
          <p:nvPr/>
        </p:nvSpPr>
        <p:spPr>
          <a:xfrm flipH="false" flipV="false" rot="0">
            <a:off x="10699083" y="1297389"/>
            <a:ext cx="6866211" cy="4033304"/>
          </a:xfrm>
          <a:custGeom>
            <a:avLst/>
            <a:gdLst/>
            <a:ahLst/>
            <a:cxnLst/>
            <a:rect r="r" b="b" t="t" l="l"/>
            <a:pathLst>
              <a:path h="4033304" w="6866211">
                <a:moveTo>
                  <a:pt x="0" y="0"/>
                </a:moveTo>
                <a:lnTo>
                  <a:pt x="6866211" y="0"/>
                </a:lnTo>
                <a:lnTo>
                  <a:pt x="6866211" y="4033304"/>
                </a:lnTo>
                <a:lnTo>
                  <a:pt x="0" y="4033304"/>
                </a:lnTo>
                <a:lnTo>
                  <a:pt x="0" y="0"/>
                </a:lnTo>
                <a:close/>
              </a:path>
            </a:pathLst>
          </a:custGeom>
          <a:blipFill>
            <a:blip r:embed="rId5"/>
            <a:stretch>
              <a:fillRect l="-5639" t="-12396" r="-53050" b="-39489"/>
            </a:stretch>
          </a:blipFill>
        </p:spPr>
      </p:sp>
      <p:sp>
        <p:nvSpPr>
          <p:cNvPr name="TextBox 39" id="39"/>
          <p:cNvSpPr txBox="true"/>
          <p:nvPr/>
        </p:nvSpPr>
        <p:spPr>
          <a:xfrm rot="0">
            <a:off x="6521655" y="128189"/>
            <a:ext cx="12784193" cy="1169200"/>
          </a:xfrm>
          <a:prstGeom prst="rect">
            <a:avLst/>
          </a:prstGeom>
        </p:spPr>
        <p:txBody>
          <a:bodyPr anchor="t" rtlCol="false" tIns="0" lIns="0" bIns="0" rIns="0">
            <a:spAutoFit/>
          </a:bodyPr>
          <a:lstStyle/>
          <a:p>
            <a:pPr>
              <a:lnSpc>
                <a:spcPts val="9580"/>
              </a:lnSpc>
              <a:spcBef>
                <a:spcPct val="0"/>
              </a:spcBef>
            </a:pPr>
            <a:r>
              <a:rPr lang="en-US" sz="6843">
                <a:solidFill>
                  <a:srgbClr val="191919"/>
                </a:solidFill>
                <a:latin typeface="Gotham Bold"/>
              </a:rPr>
              <a:t>SCREENSHOTS</a:t>
            </a:r>
          </a:p>
        </p:txBody>
      </p:sp>
      <p:sp>
        <p:nvSpPr>
          <p:cNvPr name="TextBox 40" id="40"/>
          <p:cNvSpPr txBox="true"/>
          <p:nvPr/>
        </p:nvSpPr>
        <p:spPr>
          <a:xfrm rot="0">
            <a:off x="4261476" y="5401098"/>
            <a:ext cx="4520357"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Accuracy and Loss Graph Generation</a:t>
            </a:r>
          </a:p>
        </p:txBody>
      </p:sp>
      <p:sp>
        <p:nvSpPr>
          <p:cNvPr name="TextBox 41" id="41"/>
          <p:cNvSpPr txBox="true"/>
          <p:nvPr/>
        </p:nvSpPr>
        <p:spPr>
          <a:xfrm rot="0">
            <a:off x="5393686" y="9611747"/>
            <a:ext cx="2426345"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Restricted Access</a:t>
            </a:r>
          </a:p>
        </p:txBody>
      </p:sp>
      <p:sp>
        <p:nvSpPr>
          <p:cNvPr name="TextBox 42" id="42"/>
          <p:cNvSpPr txBox="true"/>
          <p:nvPr/>
        </p:nvSpPr>
        <p:spPr>
          <a:xfrm rot="0">
            <a:off x="11612603" y="9611747"/>
            <a:ext cx="5039171"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Access Granted with Classification results</a:t>
            </a:r>
          </a:p>
        </p:txBody>
      </p:sp>
      <p:sp>
        <p:nvSpPr>
          <p:cNvPr name="TextBox 43" id="43"/>
          <p:cNvSpPr txBox="true"/>
          <p:nvPr/>
        </p:nvSpPr>
        <p:spPr>
          <a:xfrm rot="0">
            <a:off x="11855267" y="5527146"/>
            <a:ext cx="4553843" cy="280670"/>
          </a:xfrm>
          <a:prstGeom prst="rect">
            <a:avLst/>
          </a:prstGeom>
        </p:spPr>
        <p:txBody>
          <a:bodyPr anchor="t" rtlCol="false" tIns="0" lIns="0" bIns="0" rIns="0">
            <a:spAutoFit/>
          </a:bodyPr>
          <a:lstStyle/>
          <a:p>
            <a:pPr algn="ctr">
              <a:lnSpc>
                <a:spcPts val="2380"/>
              </a:lnSpc>
              <a:spcBef>
                <a:spcPct val="0"/>
              </a:spcBef>
            </a:pPr>
            <a:r>
              <a:rPr lang="en-US" sz="1700">
                <a:solidFill>
                  <a:srgbClr val="191919"/>
                </a:solidFill>
                <a:latin typeface="Gotham Bold Italics"/>
              </a:rPr>
              <a:t>Fig. Accuracy and Loss Epoch Calculation</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751904" y="517383"/>
            <a:ext cx="12784193" cy="1277785"/>
          </a:xfrm>
          <a:prstGeom prst="rect">
            <a:avLst/>
          </a:prstGeom>
        </p:spPr>
        <p:txBody>
          <a:bodyPr anchor="t" rtlCol="false" tIns="0" lIns="0" bIns="0" rIns="0">
            <a:spAutoFit/>
          </a:bodyPr>
          <a:lstStyle/>
          <a:p>
            <a:pPr>
              <a:lnSpc>
                <a:spcPts val="10420"/>
              </a:lnSpc>
              <a:spcBef>
                <a:spcPct val="0"/>
              </a:spcBef>
            </a:pPr>
            <a:r>
              <a:rPr lang="en-US" sz="7443">
                <a:solidFill>
                  <a:srgbClr val="191919"/>
                </a:solidFill>
                <a:latin typeface="Gotham Bold"/>
              </a:rPr>
              <a:t>CONCLUSION</a:t>
            </a:r>
          </a:p>
        </p:txBody>
      </p:sp>
      <p:sp>
        <p:nvSpPr>
          <p:cNvPr name="TextBox 3" id="3"/>
          <p:cNvSpPr txBox="true"/>
          <p:nvPr/>
        </p:nvSpPr>
        <p:spPr>
          <a:xfrm rot="0">
            <a:off x="2484845" y="2131071"/>
            <a:ext cx="14774455" cy="7315200"/>
          </a:xfrm>
          <a:prstGeom prst="rect">
            <a:avLst/>
          </a:prstGeom>
        </p:spPr>
        <p:txBody>
          <a:bodyPr anchor="t" rtlCol="false" tIns="0" lIns="0" bIns="0" rIns="0">
            <a:spAutoFit/>
          </a:bodyPr>
          <a:lstStyle/>
          <a:p>
            <a:pPr algn="just" marL="647698" indent="-323849" lvl="1">
              <a:lnSpc>
                <a:spcPts val="4199"/>
              </a:lnSpc>
              <a:buFont typeface="Arial"/>
              <a:buChar char="•"/>
            </a:pPr>
            <a:r>
              <a:rPr lang="en-US" sz="2999">
                <a:solidFill>
                  <a:srgbClr val="191919"/>
                </a:solidFill>
                <a:latin typeface="Gotham"/>
              </a:rPr>
              <a:t>The face recognition system with mask detection presents a solution to the challenges posed by masks in accurate identification and verification. </a:t>
            </a:r>
          </a:p>
          <a:p>
            <a:pPr algn="just">
              <a:lnSpc>
                <a:spcPts val="4199"/>
              </a:lnSpc>
            </a:pPr>
          </a:p>
          <a:p>
            <a:pPr algn="just" marL="647698" indent="-323849" lvl="1">
              <a:lnSpc>
                <a:spcPts val="4199"/>
              </a:lnSpc>
              <a:buFont typeface="Arial"/>
              <a:buChar char="•"/>
            </a:pPr>
            <a:r>
              <a:rPr lang="en-US" sz="2999">
                <a:solidFill>
                  <a:srgbClr val="191919"/>
                </a:solidFill>
                <a:latin typeface="Gotham"/>
              </a:rPr>
              <a:t>By integrating mask detection with face recognition algorithms, the system improves the overall accuracy and reliability of recognizing individuals, even when they are wearing masks.</a:t>
            </a:r>
          </a:p>
          <a:p>
            <a:pPr algn="just">
              <a:lnSpc>
                <a:spcPts val="4199"/>
              </a:lnSpc>
            </a:pPr>
          </a:p>
          <a:p>
            <a:pPr algn="just" marL="647698" indent="-323849" lvl="1">
              <a:lnSpc>
                <a:spcPts val="4199"/>
              </a:lnSpc>
              <a:buFont typeface="Arial"/>
              <a:buChar char="•"/>
            </a:pPr>
            <a:r>
              <a:rPr lang="en-US" sz="2999">
                <a:solidFill>
                  <a:srgbClr val="191919"/>
                </a:solidFill>
                <a:latin typeface="Gotham"/>
              </a:rPr>
              <a:t>The proposed system respects privacy considerations and </a:t>
            </a:r>
            <a:r>
              <a:rPr lang="en-US" sz="2999">
                <a:solidFill>
                  <a:srgbClr val="191919"/>
                </a:solidFill>
                <a:latin typeface="Gotham"/>
              </a:rPr>
              <a:t>can be customized and adapted to different environments, ensuring its versatility. </a:t>
            </a:r>
          </a:p>
          <a:p>
            <a:pPr algn="just">
              <a:lnSpc>
                <a:spcPts val="4199"/>
              </a:lnSpc>
            </a:pPr>
          </a:p>
          <a:p>
            <a:pPr algn="just" marL="647698" indent="-323849" lvl="1">
              <a:lnSpc>
                <a:spcPts val="4199"/>
              </a:lnSpc>
              <a:buFont typeface="Arial"/>
              <a:buChar char="•"/>
            </a:pPr>
            <a:r>
              <a:rPr lang="en-US" sz="2999">
                <a:solidFill>
                  <a:srgbClr val="191919"/>
                </a:solidFill>
                <a:latin typeface="Gotham"/>
              </a:rPr>
              <a:t>Overall, the face recognition system with mask detection using MTCNN, Facenet, and OpenCV is a valuable tool for ensuring accurate and reliable identification, enhancing security measures, and adapting to the challenges presented by masks in today's environment.</a:t>
            </a:r>
          </a:p>
        </p:txBody>
      </p:sp>
      <p:grpSp>
        <p:nvGrpSpPr>
          <p:cNvPr name="Group 4" id="4"/>
          <p:cNvGrpSpPr/>
          <p:nvPr/>
        </p:nvGrpSpPr>
        <p:grpSpPr>
          <a:xfrm rot="0">
            <a:off x="371560" y="6986479"/>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18</a:t>
              </a:r>
            </a:p>
          </p:txBody>
        </p:sp>
      </p:grpSp>
      <p:grpSp>
        <p:nvGrpSpPr>
          <p:cNvPr name="Group 7" id="7"/>
          <p:cNvGrpSpPr/>
          <p:nvPr/>
        </p:nvGrpSpPr>
        <p:grpSpPr>
          <a:xfrm rot="0">
            <a:off x="500505" y="3291359"/>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10" id="10"/>
          <p:cNvGrpSpPr/>
          <p:nvPr/>
        </p:nvGrpSpPr>
        <p:grpSpPr>
          <a:xfrm rot="0">
            <a:off x="500505" y="1352488"/>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3" id="13"/>
          <p:cNvGrpSpPr/>
          <p:nvPr/>
        </p:nvGrpSpPr>
        <p:grpSpPr>
          <a:xfrm rot="0">
            <a:off x="545381" y="4246704"/>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6" id="16"/>
          <p:cNvGrpSpPr/>
          <p:nvPr/>
        </p:nvGrpSpPr>
        <p:grpSpPr>
          <a:xfrm rot="0">
            <a:off x="500505" y="2281467"/>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9" id="19"/>
          <p:cNvGrpSpPr/>
          <p:nvPr/>
        </p:nvGrpSpPr>
        <p:grpSpPr>
          <a:xfrm rot="0">
            <a:off x="500505" y="6031134"/>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2" id="22"/>
          <p:cNvGrpSpPr/>
          <p:nvPr/>
        </p:nvGrpSpPr>
        <p:grpSpPr>
          <a:xfrm rot="0">
            <a:off x="520210" y="5154026"/>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5" id="25"/>
          <p:cNvGrpSpPr/>
          <p:nvPr/>
        </p:nvGrpSpPr>
        <p:grpSpPr>
          <a:xfrm rot="0">
            <a:off x="500505" y="406668"/>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28" id="28"/>
          <p:cNvGrpSpPr/>
          <p:nvPr/>
        </p:nvGrpSpPr>
        <p:grpSpPr>
          <a:xfrm rot="0">
            <a:off x="500505" y="813997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92219">
            <a:off x="-1249329" y="-2000602"/>
            <a:ext cx="3499668" cy="13405540"/>
            <a:chOff x="0" y="0"/>
            <a:chExt cx="212191" cy="812800"/>
          </a:xfrm>
        </p:grpSpPr>
        <p:sp>
          <p:nvSpPr>
            <p:cNvPr name="Freeform 3" id="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4" id="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389281" y="470309"/>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a:t>
              </a:r>
            </a:p>
          </p:txBody>
        </p:sp>
      </p:grpSp>
      <p:grpSp>
        <p:nvGrpSpPr>
          <p:cNvPr name="Group 8" id="8"/>
          <p:cNvGrpSpPr/>
          <p:nvPr/>
        </p:nvGrpSpPr>
        <p:grpSpPr>
          <a:xfrm rot="0">
            <a:off x="500505" y="3575231"/>
            <a:ext cx="750310" cy="80294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1" id="11"/>
          <p:cNvGrpSpPr/>
          <p:nvPr/>
        </p:nvGrpSpPr>
        <p:grpSpPr>
          <a:xfrm rot="0">
            <a:off x="500505" y="1636360"/>
            <a:ext cx="734573" cy="786104"/>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4" id="14"/>
          <p:cNvGrpSpPr/>
          <p:nvPr/>
        </p:nvGrpSpPr>
        <p:grpSpPr>
          <a:xfrm rot="0">
            <a:off x="545381" y="4530576"/>
            <a:ext cx="705434" cy="754921"/>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7" id="17"/>
          <p:cNvGrpSpPr/>
          <p:nvPr/>
        </p:nvGrpSpPr>
        <p:grpSpPr>
          <a:xfrm rot="0">
            <a:off x="500505" y="2565339"/>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20" id="20"/>
          <p:cNvGrpSpPr/>
          <p:nvPr/>
        </p:nvGrpSpPr>
        <p:grpSpPr>
          <a:xfrm rot="0">
            <a:off x="500505" y="6315006"/>
            <a:ext cx="750310" cy="80294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3" id="23"/>
          <p:cNvGrpSpPr/>
          <p:nvPr/>
        </p:nvGrpSpPr>
        <p:grpSpPr>
          <a:xfrm rot="0">
            <a:off x="520210" y="5437897"/>
            <a:ext cx="730606" cy="781858"/>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6" id="26"/>
          <p:cNvGrpSpPr/>
          <p:nvPr/>
        </p:nvGrpSpPr>
        <p:grpSpPr>
          <a:xfrm rot="0">
            <a:off x="500505" y="7241776"/>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9" id="29"/>
          <p:cNvGrpSpPr/>
          <p:nvPr/>
        </p:nvGrpSpPr>
        <p:grpSpPr>
          <a:xfrm rot="0">
            <a:off x="500505" y="8139971"/>
            <a:ext cx="750310" cy="802945"/>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sp>
        <p:nvSpPr>
          <p:cNvPr name="TextBox 32" id="32"/>
          <p:cNvSpPr txBox="true"/>
          <p:nvPr/>
        </p:nvSpPr>
        <p:spPr>
          <a:xfrm rot="0">
            <a:off x="2678726" y="2927403"/>
            <a:ext cx="14334731" cy="6165216"/>
          </a:xfrm>
          <a:prstGeom prst="rect">
            <a:avLst/>
          </a:prstGeom>
        </p:spPr>
        <p:txBody>
          <a:bodyPr anchor="t" rtlCol="false" tIns="0" lIns="0" bIns="0" rIns="0">
            <a:spAutoFit/>
          </a:bodyPr>
          <a:lstStyle/>
          <a:p>
            <a:pPr algn="just" marL="626104" indent="-313052" lvl="1">
              <a:lnSpc>
                <a:spcPts val="4059"/>
              </a:lnSpc>
              <a:buFont typeface="Arial"/>
              <a:buChar char="•"/>
            </a:pPr>
            <a:r>
              <a:rPr lang="en-US" sz="2899">
                <a:solidFill>
                  <a:srgbClr val="191919"/>
                </a:solidFill>
                <a:latin typeface="Gotham"/>
              </a:rPr>
              <a:t>Face recognition is a widely used technology with various applications </a:t>
            </a:r>
          </a:p>
          <a:p>
            <a:pPr algn="just">
              <a:lnSpc>
                <a:spcPts val="4059"/>
              </a:lnSpc>
            </a:pPr>
            <a:r>
              <a:rPr lang="en-US" sz="2899">
                <a:solidFill>
                  <a:srgbClr val="191919"/>
                </a:solidFill>
                <a:latin typeface="Gotham"/>
              </a:rPr>
              <a:t>      in security, surveillance, and identity verification systems.</a:t>
            </a:r>
          </a:p>
          <a:p>
            <a:pPr algn="just">
              <a:lnSpc>
                <a:spcPts val="4059"/>
              </a:lnSpc>
            </a:pPr>
          </a:p>
          <a:p>
            <a:pPr algn="just" marL="626104" indent="-313052" lvl="1">
              <a:lnSpc>
                <a:spcPts val="4059"/>
              </a:lnSpc>
              <a:buFont typeface="Arial"/>
              <a:buChar char="•"/>
            </a:pPr>
            <a:r>
              <a:rPr lang="en-US" sz="2899">
                <a:solidFill>
                  <a:srgbClr val="191919"/>
                </a:solidFill>
                <a:latin typeface="Gotham"/>
              </a:rPr>
              <a:t>However, the emergence of face masks, particularly during the COVID-19 pandemic, poses a challenge to accurate face recognition.</a:t>
            </a:r>
          </a:p>
          <a:p>
            <a:pPr algn="just">
              <a:lnSpc>
                <a:spcPts val="4059"/>
              </a:lnSpc>
            </a:pPr>
          </a:p>
          <a:p>
            <a:pPr algn="just" marL="626104" indent="-313052" lvl="1">
              <a:lnSpc>
                <a:spcPts val="4059"/>
              </a:lnSpc>
              <a:buFont typeface="Arial"/>
              <a:buChar char="•"/>
            </a:pPr>
            <a:r>
              <a:rPr lang="en-US" sz="2899">
                <a:solidFill>
                  <a:srgbClr val="191919"/>
                </a:solidFill>
                <a:latin typeface="Gotham"/>
              </a:rPr>
              <a:t>This project focuses on developing a face recognition system using MTCNN, Facenet, and OpenCV, capable of detecting faces and recognizing individuals even when they are wearing masks.</a:t>
            </a:r>
          </a:p>
          <a:p>
            <a:pPr algn="just">
              <a:lnSpc>
                <a:spcPts val="4059"/>
              </a:lnSpc>
            </a:pPr>
          </a:p>
          <a:p>
            <a:pPr algn="just" marL="626104" indent="-313052" lvl="1">
              <a:lnSpc>
                <a:spcPts val="4059"/>
              </a:lnSpc>
              <a:buFont typeface="Arial"/>
              <a:buChar char="•"/>
            </a:pPr>
            <a:r>
              <a:rPr lang="en-US" sz="2899">
                <a:solidFill>
                  <a:srgbClr val="191919"/>
                </a:solidFill>
                <a:latin typeface="Gotham"/>
              </a:rPr>
              <a:t>When the face is verified, they will be allowed to access the </a:t>
            </a:r>
          </a:p>
          <a:p>
            <a:pPr algn="just">
              <a:lnSpc>
                <a:spcPts val="4059"/>
              </a:lnSpc>
            </a:pPr>
            <a:r>
              <a:rPr lang="en-US" sz="2899">
                <a:solidFill>
                  <a:srgbClr val="191919"/>
                </a:solidFill>
                <a:latin typeface="Gotham"/>
              </a:rPr>
              <a:t>      locker. Else, access would be denied.</a:t>
            </a:r>
          </a:p>
        </p:txBody>
      </p:sp>
      <p:grpSp>
        <p:nvGrpSpPr>
          <p:cNvPr name="Group 33" id="33"/>
          <p:cNvGrpSpPr/>
          <p:nvPr/>
        </p:nvGrpSpPr>
        <p:grpSpPr>
          <a:xfrm rot="0">
            <a:off x="538605" y="9092619"/>
            <a:ext cx="712210" cy="762173"/>
            <a:chOff x="0" y="0"/>
            <a:chExt cx="812800" cy="869819"/>
          </a:xfrm>
        </p:grpSpPr>
        <p:sp>
          <p:nvSpPr>
            <p:cNvPr name="Freeform 34" id="3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5" id="3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sp>
        <p:nvSpPr>
          <p:cNvPr name="TextBox 36" id="36"/>
          <p:cNvSpPr txBox="true"/>
          <p:nvPr/>
        </p:nvSpPr>
        <p:spPr>
          <a:xfrm rot="0">
            <a:off x="3059567" y="829610"/>
            <a:ext cx="9543211" cy="1523499"/>
          </a:xfrm>
          <a:prstGeom prst="rect">
            <a:avLst/>
          </a:prstGeom>
        </p:spPr>
        <p:txBody>
          <a:bodyPr anchor="t" rtlCol="false" tIns="0" lIns="0" bIns="0" rIns="0">
            <a:spAutoFit/>
          </a:bodyPr>
          <a:lstStyle/>
          <a:p>
            <a:pPr>
              <a:lnSpc>
                <a:spcPts val="11346"/>
              </a:lnSpc>
            </a:pPr>
            <a:r>
              <a:rPr lang="en-US" sz="11697" spc="584">
                <a:solidFill>
                  <a:srgbClr val="191919"/>
                </a:solidFill>
                <a:latin typeface="Gotham Bold"/>
              </a:rPr>
              <a:t>ABSTRACT</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751904" y="255870"/>
            <a:ext cx="12784193" cy="1277785"/>
          </a:xfrm>
          <a:prstGeom prst="rect">
            <a:avLst/>
          </a:prstGeom>
        </p:spPr>
        <p:txBody>
          <a:bodyPr anchor="t" rtlCol="false" tIns="0" lIns="0" bIns="0" rIns="0">
            <a:spAutoFit/>
          </a:bodyPr>
          <a:lstStyle/>
          <a:p>
            <a:pPr>
              <a:lnSpc>
                <a:spcPts val="10420"/>
              </a:lnSpc>
              <a:spcBef>
                <a:spcPct val="0"/>
              </a:spcBef>
            </a:pPr>
            <a:r>
              <a:rPr lang="en-US" sz="7443">
                <a:solidFill>
                  <a:srgbClr val="191919"/>
                </a:solidFill>
                <a:latin typeface="Gotham Bold"/>
              </a:rPr>
              <a:t>FUTURE ENHANCEMENT</a:t>
            </a:r>
          </a:p>
        </p:txBody>
      </p:sp>
      <p:sp>
        <p:nvSpPr>
          <p:cNvPr name="TextBox 3" id="3"/>
          <p:cNvSpPr txBox="true"/>
          <p:nvPr/>
        </p:nvSpPr>
        <p:spPr>
          <a:xfrm rot="0">
            <a:off x="2484845" y="1719147"/>
            <a:ext cx="14774455" cy="8084820"/>
          </a:xfrm>
          <a:prstGeom prst="rect">
            <a:avLst/>
          </a:prstGeom>
        </p:spPr>
        <p:txBody>
          <a:bodyPr anchor="t" rtlCol="false" tIns="0" lIns="0" bIns="0" rIns="0">
            <a:spAutoFit/>
          </a:bodyPr>
          <a:lstStyle/>
          <a:p>
            <a:pPr algn="just" marL="582928" indent="-291464" lvl="1">
              <a:lnSpc>
                <a:spcPts val="3779"/>
              </a:lnSpc>
              <a:buFont typeface="Arial"/>
              <a:buChar char="•"/>
            </a:pPr>
            <a:r>
              <a:rPr lang="en-US" sz="2699">
                <a:solidFill>
                  <a:srgbClr val="191919"/>
                </a:solidFill>
                <a:latin typeface="Gotham Bold"/>
              </a:rPr>
              <a:t>Improved Mask Detection</a:t>
            </a:r>
            <a:r>
              <a:rPr lang="en-US" sz="2699">
                <a:solidFill>
                  <a:srgbClr val="191919"/>
                </a:solidFill>
                <a:latin typeface="Gotham"/>
              </a:rPr>
              <a:t> :  Enhance the accuracy and robustness of the mask detection algorithm by incorporating advanced machine learning techniques, such as deep learning models or ensemble methods.</a:t>
            </a:r>
          </a:p>
          <a:p>
            <a:pPr algn="just">
              <a:lnSpc>
                <a:spcPts val="3779"/>
              </a:lnSpc>
            </a:pPr>
          </a:p>
          <a:p>
            <a:pPr algn="just" marL="582928" indent="-291464" lvl="1">
              <a:lnSpc>
                <a:spcPts val="3779"/>
              </a:lnSpc>
              <a:buFont typeface="Arial"/>
              <a:buChar char="•"/>
            </a:pPr>
            <a:r>
              <a:rPr lang="en-US" sz="2699">
                <a:solidFill>
                  <a:srgbClr val="191919"/>
                </a:solidFill>
                <a:latin typeface="Gotham Bold"/>
              </a:rPr>
              <a:t>Multi-Modal Fusion:</a:t>
            </a:r>
            <a:r>
              <a:rPr lang="en-US" sz="2699">
                <a:solidFill>
                  <a:srgbClr val="191919"/>
                </a:solidFill>
                <a:latin typeface="Gotham"/>
              </a:rPr>
              <a:t> Investigate the integration of multiple biometric modalities, such as facial features, voice recognition, gait analysis, or even thermal imaging, to further enhance the identification accuracy. </a:t>
            </a:r>
          </a:p>
          <a:p>
            <a:pPr algn="just">
              <a:lnSpc>
                <a:spcPts val="3779"/>
              </a:lnSpc>
            </a:pPr>
          </a:p>
          <a:p>
            <a:pPr algn="just" marL="582928" indent="-291464" lvl="1">
              <a:lnSpc>
                <a:spcPts val="3779"/>
              </a:lnSpc>
              <a:buFont typeface="Arial"/>
              <a:buChar char="•"/>
            </a:pPr>
            <a:r>
              <a:rPr lang="en-US" sz="2699">
                <a:solidFill>
                  <a:srgbClr val="191919"/>
                </a:solidFill>
                <a:latin typeface="Gotham Bold"/>
              </a:rPr>
              <a:t>Integration with Bank Locker Access System : </a:t>
            </a:r>
            <a:r>
              <a:rPr lang="en-US" sz="2699">
                <a:solidFill>
                  <a:srgbClr val="191919"/>
                </a:solidFill>
                <a:latin typeface="Gotham"/>
              </a:rPr>
              <a:t>Integrate the face identification system with the existing bank locker access control infrastructure, for seamless integration and interoperability. </a:t>
            </a:r>
          </a:p>
          <a:p>
            <a:pPr algn="just">
              <a:lnSpc>
                <a:spcPts val="3779"/>
              </a:lnSpc>
            </a:pPr>
          </a:p>
          <a:p>
            <a:pPr algn="just" marL="582928" indent="-291464" lvl="1">
              <a:lnSpc>
                <a:spcPts val="3779"/>
              </a:lnSpc>
              <a:buFont typeface="Arial"/>
              <a:buChar char="•"/>
            </a:pPr>
            <a:r>
              <a:rPr lang="en-US" sz="2699">
                <a:solidFill>
                  <a:srgbClr val="191919"/>
                </a:solidFill>
                <a:latin typeface="Gotham Bold"/>
              </a:rPr>
              <a:t>Real-time Monitoring and Logging: </a:t>
            </a:r>
            <a:r>
              <a:rPr lang="en-US" sz="2699">
                <a:solidFill>
                  <a:srgbClr val="191919"/>
                </a:solidFill>
                <a:latin typeface="Gotham"/>
              </a:rPr>
              <a:t>Implement real-time monitoring of individuals entering the bank locker facility, capturing their faces and mask status.</a:t>
            </a:r>
          </a:p>
          <a:p>
            <a:pPr algn="just">
              <a:lnSpc>
                <a:spcPts val="3779"/>
              </a:lnSpc>
            </a:pPr>
          </a:p>
          <a:p>
            <a:pPr algn="just" marL="582928" indent="-291464" lvl="1">
              <a:lnSpc>
                <a:spcPts val="3779"/>
              </a:lnSpc>
              <a:buFont typeface="Arial"/>
              <a:buChar char="•"/>
            </a:pPr>
            <a:r>
              <a:rPr lang="en-US" sz="2699">
                <a:solidFill>
                  <a:srgbClr val="191919"/>
                </a:solidFill>
                <a:latin typeface="Gotham Bold"/>
              </a:rPr>
              <a:t>Scalability and Robustness:</a:t>
            </a:r>
            <a:r>
              <a:rPr lang="en-US" sz="2699">
                <a:solidFill>
                  <a:srgbClr val="191919"/>
                </a:solidFill>
                <a:latin typeface="Gotham"/>
              </a:rPr>
              <a:t> Ensure that the system is scalable to handle a large number of users and robust enough to perform reliably in real-world conditions.</a:t>
            </a:r>
          </a:p>
        </p:txBody>
      </p:sp>
      <p:grpSp>
        <p:nvGrpSpPr>
          <p:cNvPr name="Group 4" id="4"/>
          <p:cNvGrpSpPr/>
          <p:nvPr/>
        </p:nvGrpSpPr>
        <p:grpSpPr>
          <a:xfrm rot="0">
            <a:off x="398479" y="7980613"/>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19</a:t>
              </a:r>
            </a:p>
          </p:txBody>
        </p:sp>
      </p:grpSp>
      <p:grpSp>
        <p:nvGrpSpPr>
          <p:cNvPr name="Group 7" id="7"/>
          <p:cNvGrpSpPr/>
          <p:nvPr/>
        </p:nvGrpSpPr>
        <p:grpSpPr>
          <a:xfrm rot="0">
            <a:off x="482100" y="3340988"/>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10" id="10"/>
          <p:cNvGrpSpPr/>
          <p:nvPr/>
        </p:nvGrpSpPr>
        <p:grpSpPr>
          <a:xfrm rot="0">
            <a:off x="482100" y="1402116"/>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3" id="13"/>
          <p:cNvGrpSpPr/>
          <p:nvPr/>
        </p:nvGrpSpPr>
        <p:grpSpPr>
          <a:xfrm rot="0">
            <a:off x="526976" y="4296333"/>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6" id="16"/>
          <p:cNvGrpSpPr/>
          <p:nvPr/>
        </p:nvGrpSpPr>
        <p:grpSpPr>
          <a:xfrm rot="0">
            <a:off x="482100" y="2331096"/>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9" id="19"/>
          <p:cNvGrpSpPr/>
          <p:nvPr/>
        </p:nvGrpSpPr>
        <p:grpSpPr>
          <a:xfrm rot="0">
            <a:off x="482100" y="6080762"/>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2" id="22"/>
          <p:cNvGrpSpPr/>
          <p:nvPr/>
        </p:nvGrpSpPr>
        <p:grpSpPr>
          <a:xfrm rot="0">
            <a:off x="501805" y="5203654"/>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5" id="25"/>
          <p:cNvGrpSpPr/>
          <p:nvPr/>
        </p:nvGrpSpPr>
        <p:grpSpPr>
          <a:xfrm rot="0">
            <a:off x="482100" y="7007533"/>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8" id="28"/>
          <p:cNvGrpSpPr/>
          <p:nvPr/>
        </p:nvGrpSpPr>
        <p:grpSpPr>
          <a:xfrm rot="0">
            <a:off x="482100" y="38962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1.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988568" y="139098"/>
            <a:ext cx="12784193" cy="1027594"/>
          </a:xfrm>
          <a:prstGeom prst="rect">
            <a:avLst/>
          </a:prstGeom>
        </p:spPr>
        <p:txBody>
          <a:bodyPr anchor="t" rtlCol="false" tIns="0" lIns="0" bIns="0" rIns="0">
            <a:spAutoFit/>
          </a:bodyPr>
          <a:lstStyle/>
          <a:p>
            <a:pPr>
              <a:lnSpc>
                <a:spcPts val="8460"/>
              </a:lnSpc>
              <a:spcBef>
                <a:spcPct val="0"/>
              </a:spcBef>
            </a:pPr>
            <a:r>
              <a:rPr lang="en-US" sz="6043">
                <a:solidFill>
                  <a:srgbClr val="191919"/>
                </a:solidFill>
                <a:latin typeface="Gotham Bold"/>
              </a:rPr>
              <a:t>REFERENCES</a:t>
            </a:r>
          </a:p>
        </p:txBody>
      </p:sp>
      <p:sp>
        <p:nvSpPr>
          <p:cNvPr name="TextBox 3" id="3"/>
          <p:cNvSpPr txBox="true"/>
          <p:nvPr/>
        </p:nvSpPr>
        <p:spPr>
          <a:xfrm rot="0">
            <a:off x="2988568" y="1190187"/>
            <a:ext cx="14270732" cy="8910955"/>
          </a:xfrm>
          <a:prstGeom prst="rect">
            <a:avLst/>
          </a:prstGeom>
        </p:spPr>
        <p:txBody>
          <a:bodyPr anchor="t" rtlCol="false" tIns="0" lIns="0" bIns="0" rIns="0">
            <a:spAutoFit/>
          </a:bodyPr>
          <a:lstStyle/>
          <a:p>
            <a:pPr algn="just">
              <a:lnSpc>
                <a:spcPts val="1819"/>
              </a:lnSpc>
            </a:pPr>
            <a:r>
              <a:rPr lang="en-US" sz="1299">
                <a:solidFill>
                  <a:srgbClr val="191919"/>
                </a:solidFill>
                <a:latin typeface="Gotham Bold"/>
              </a:rPr>
              <a:t>[01]</a:t>
            </a:r>
            <a:r>
              <a:rPr lang="en-US" sz="1299">
                <a:solidFill>
                  <a:srgbClr val="191919"/>
                </a:solidFill>
                <a:latin typeface="Gotham"/>
              </a:rPr>
              <a:t> G. Singh, I. Gupta, J. Singh and N. Kaur, "Face Recognition using Open Source Computer Vision Library with Python," 10th International Conference on Reliability, Infocom Technologies and Optimization (ICRITO), Noida, India, 2022, pp. 1-6. </a:t>
            </a:r>
          </a:p>
          <a:p>
            <a:pPr algn="just">
              <a:lnSpc>
                <a:spcPts val="1819"/>
              </a:lnSpc>
            </a:pPr>
          </a:p>
          <a:p>
            <a:pPr algn="just">
              <a:lnSpc>
                <a:spcPts val="1819"/>
              </a:lnSpc>
            </a:pPr>
            <a:r>
              <a:rPr lang="en-US" sz="1299">
                <a:solidFill>
                  <a:srgbClr val="191919"/>
                </a:solidFill>
                <a:latin typeface="Gotham Bold"/>
              </a:rPr>
              <a:t>[02]</a:t>
            </a:r>
            <a:r>
              <a:rPr lang="en-US" sz="1299">
                <a:solidFill>
                  <a:srgbClr val="191919"/>
                </a:solidFill>
                <a:latin typeface="Gotham"/>
              </a:rPr>
              <a:t> A. Kumari Sirivarshitha, K. Sravani, K. S. Priya and V. Bhavani, "An approach for Face Detection and Face Recognition using OpenCV and Face Recognition Libraries in Python," 9th International Conference on Advanced Computing and Communication Systems (ICACCS), Coimbatore, India, 2023, pp. 1274-1278. </a:t>
            </a:r>
          </a:p>
          <a:p>
            <a:pPr algn="just">
              <a:lnSpc>
                <a:spcPts val="1819"/>
              </a:lnSpc>
            </a:pPr>
          </a:p>
          <a:p>
            <a:pPr algn="just">
              <a:lnSpc>
                <a:spcPts val="1819"/>
              </a:lnSpc>
            </a:pPr>
            <a:r>
              <a:rPr lang="en-US" sz="1299">
                <a:solidFill>
                  <a:srgbClr val="191919"/>
                </a:solidFill>
                <a:latin typeface="Gotham Bold"/>
              </a:rPr>
              <a:t>[03]</a:t>
            </a:r>
            <a:r>
              <a:rPr lang="en-US" sz="1299">
                <a:solidFill>
                  <a:srgbClr val="191919"/>
                </a:solidFill>
                <a:latin typeface="Gotham"/>
              </a:rPr>
              <a:t> J. Zhang, "Online Face Recognition System Based on Convolutional Neural Network (CNN)," 2022 3rd International Conference on Computer Science and Management Technology (ICCSMT), Shanghai, China, 2022, pp. 292-295. </a:t>
            </a:r>
          </a:p>
          <a:p>
            <a:pPr algn="just">
              <a:lnSpc>
                <a:spcPts val="1819"/>
              </a:lnSpc>
            </a:pPr>
          </a:p>
          <a:p>
            <a:pPr algn="just">
              <a:lnSpc>
                <a:spcPts val="1819"/>
              </a:lnSpc>
            </a:pPr>
            <a:r>
              <a:rPr lang="en-US" sz="1299">
                <a:solidFill>
                  <a:srgbClr val="191919"/>
                </a:solidFill>
                <a:latin typeface="Gotham Bold"/>
              </a:rPr>
              <a:t>[04]</a:t>
            </a:r>
            <a:r>
              <a:rPr lang="en-US" sz="1299">
                <a:solidFill>
                  <a:srgbClr val="191919"/>
                </a:solidFill>
                <a:latin typeface="Gotham"/>
              </a:rPr>
              <a:t> D. R. Patel and R. K. Agrawal, "Face Mask Detection and Recognition using OpenCV and Keras," 2020 International Conference on Emerging Trends in Information Technology and Engineering (ic-ETITE), Nagpur, India, 2020, pp. 1-5. </a:t>
            </a:r>
          </a:p>
          <a:p>
            <a:pPr algn="just">
              <a:lnSpc>
                <a:spcPts val="1819"/>
              </a:lnSpc>
            </a:pPr>
          </a:p>
          <a:p>
            <a:pPr algn="just">
              <a:lnSpc>
                <a:spcPts val="1819"/>
              </a:lnSpc>
            </a:pPr>
            <a:r>
              <a:rPr lang="en-US" sz="1299">
                <a:solidFill>
                  <a:srgbClr val="191919"/>
                </a:solidFill>
                <a:latin typeface="Gotham Bold"/>
              </a:rPr>
              <a:t>[05]</a:t>
            </a:r>
            <a:r>
              <a:rPr lang="en-US" sz="1299">
                <a:solidFill>
                  <a:srgbClr val="191919"/>
                </a:solidFill>
                <a:latin typeface="Gotham"/>
              </a:rPr>
              <a:t> S. Qi, X. Zuo, W. Feng and I. G. Naveen, "Face Recognition Model Based On MTCNN And Facenet," 2022 IEEE 2nd International Conference on Mobile Networks and Wireless Communications (ICMNWC), Tumkur, Karnataka, India, 2022, pp. 1-5. </a:t>
            </a:r>
          </a:p>
          <a:p>
            <a:pPr algn="just">
              <a:lnSpc>
                <a:spcPts val="1819"/>
              </a:lnSpc>
            </a:pPr>
          </a:p>
          <a:p>
            <a:pPr algn="just">
              <a:lnSpc>
                <a:spcPts val="1819"/>
              </a:lnSpc>
            </a:pPr>
            <a:r>
              <a:rPr lang="en-US" sz="1299">
                <a:solidFill>
                  <a:srgbClr val="191919"/>
                </a:solidFill>
                <a:latin typeface="Gotham Bold"/>
              </a:rPr>
              <a:t>[06]</a:t>
            </a:r>
            <a:r>
              <a:rPr lang="en-US" sz="1299">
                <a:solidFill>
                  <a:srgbClr val="191919"/>
                </a:solidFill>
                <a:latin typeface="Gotham"/>
              </a:rPr>
              <a:t> P. Jain and R. Roy, "Face Recognition with Mask Detection using Deep Learning and OpenCV”, 2021 5th International Conference on Trends in Electronics and Informatics (ICOEI), Tirunelveli, India, 2021, pp. 442-446. </a:t>
            </a:r>
          </a:p>
          <a:p>
            <a:pPr algn="just">
              <a:lnSpc>
                <a:spcPts val="1819"/>
              </a:lnSpc>
            </a:pPr>
          </a:p>
          <a:p>
            <a:pPr algn="just">
              <a:lnSpc>
                <a:spcPts val="1819"/>
              </a:lnSpc>
            </a:pPr>
            <a:r>
              <a:rPr lang="en-US" sz="1299">
                <a:solidFill>
                  <a:srgbClr val="191919"/>
                </a:solidFill>
                <a:latin typeface="Gotham Bold"/>
              </a:rPr>
              <a:t>[07]</a:t>
            </a:r>
            <a:r>
              <a:rPr lang="en-US" sz="1299">
                <a:solidFill>
                  <a:srgbClr val="191919"/>
                </a:solidFill>
                <a:latin typeface="Gotham"/>
              </a:rPr>
              <a:t> Khan, Soumya &amp; Sengupta, Diganta &amp; Ghosh, Anupam &amp; Chaudhuri, Atal, “MTCNN++: A CNN-based face detection algorithm inspired by MTCNN” , 2023, pp. 1-19.  </a:t>
            </a:r>
          </a:p>
          <a:p>
            <a:pPr algn="just">
              <a:lnSpc>
                <a:spcPts val="1819"/>
              </a:lnSpc>
            </a:pPr>
          </a:p>
          <a:p>
            <a:pPr algn="just">
              <a:lnSpc>
                <a:spcPts val="1819"/>
              </a:lnSpc>
            </a:pPr>
            <a:r>
              <a:rPr lang="en-US" sz="1299">
                <a:solidFill>
                  <a:srgbClr val="191919"/>
                </a:solidFill>
                <a:latin typeface="Gotham Bold"/>
              </a:rPr>
              <a:t>[08]</a:t>
            </a:r>
            <a:r>
              <a:rPr lang="en-US" sz="1299">
                <a:solidFill>
                  <a:srgbClr val="191919"/>
                </a:solidFill>
                <a:latin typeface="Gotham"/>
              </a:rPr>
              <a:t> Wang Xiang, “The Research and Analysis of Different Face Recognition Algorithms”, The International Conference on Computing Innovation and Applied Physics (CONF-CIAP), 2022, vol. 2386. </a:t>
            </a:r>
          </a:p>
          <a:p>
            <a:pPr algn="just">
              <a:lnSpc>
                <a:spcPts val="1819"/>
              </a:lnSpc>
            </a:pPr>
          </a:p>
          <a:p>
            <a:pPr algn="just">
              <a:lnSpc>
                <a:spcPts val="1819"/>
              </a:lnSpc>
            </a:pPr>
            <a:r>
              <a:rPr lang="en-US" sz="1299">
                <a:solidFill>
                  <a:srgbClr val="191919"/>
                </a:solidFill>
                <a:latin typeface="Gotham Bold"/>
              </a:rPr>
              <a:t>[09]</a:t>
            </a:r>
            <a:r>
              <a:rPr lang="en-US" sz="1299">
                <a:solidFill>
                  <a:srgbClr val="191919"/>
                </a:solidFill>
                <a:latin typeface="Gotham"/>
              </a:rPr>
              <a:t> Sun Y, Ren Z, Zheng W., “Research on Face Recognition Algorithms on Image Processing” , Comput Intell Neurosci, 2022. </a:t>
            </a:r>
          </a:p>
          <a:p>
            <a:pPr algn="just">
              <a:lnSpc>
                <a:spcPts val="1819"/>
              </a:lnSpc>
            </a:pPr>
          </a:p>
          <a:p>
            <a:pPr algn="just">
              <a:lnSpc>
                <a:spcPts val="1819"/>
              </a:lnSpc>
            </a:pPr>
            <a:r>
              <a:rPr lang="en-US" sz="1299">
                <a:solidFill>
                  <a:srgbClr val="191919"/>
                </a:solidFill>
                <a:latin typeface="Gotham Bold"/>
              </a:rPr>
              <a:t>[10]</a:t>
            </a:r>
            <a:r>
              <a:rPr lang="en-US" sz="1299">
                <a:solidFill>
                  <a:srgbClr val="191919"/>
                </a:solidFill>
                <a:latin typeface="Gotham"/>
              </a:rPr>
              <a:t> L. Li, X. Mu, S. Li and H. Peng, "A Review of Face Recognition Technology", in IEEE Access, vol. 8, pp. 139110-139120, 2020. </a:t>
            </a:r>
          </a:p>
          <a:p>
            <a:pPr algn="just">
              <a:lnSpc>
                <a:spcPts val="1819"/>
              </a:lnSpc>
            </a:pPr>
          </a:p>
          <a:p>
            <a:pPr algn="just">
              <a:lnSpc>
                <a:spcPts val="1819"/>
              </a:lnSpc>
            </a:pPr>
            <a:r>
              <a:rPr lang="en-US" sz="1299">
                <a:solidFill>
                  <a:srgbClr val="191919"/>
                </a:solidFill>
                <a:latin typeface="Gotham Bold"/>
              </a:rPr>
              <a:t>[11]</a:t>
            </a:r>
            <a:r>
              <a:rPr lang="en-US" sz="1299">
                <a:solidFill>
                  <a:srgbClr val="191919"/>
                </a:solidFill>
                <a:latin typeface="Gotham"/>
              </a:rPr>
              <a:t> G. Singh and A. K. Goel, "Face Detection and Recognition System using Digital Image Processing," 2nd International Conference on Innovative Mechanisms for Industry Applications (ICIMIA), Bangalore, India, 2020, pp. 348-352.</a:t>
            </a:r>
          </a:p>
          <a:p>
            <a:pPr algn="just">
              <a:lnSpc>
                <a:spcPts val="1819"/>
              </a:lnSpc>
            </a:pPr>
            <a:r>
              <a:rPr lang="en-US" sz="1299">
                <a:solidFill>
                  <a:srgbClr val="191919"/>
                </a:solidFill>
                <a:latin typeface="Gotham"/>
              </a:rPr>
              <a:t> </a:t>
            </a:r>
          </a:p>
          <a:p>
            <a:pPr algn="just">
              <a:lnSpc>
                <a:spcPts val="1819"/>
              </a:lnSpc>
            </a:pPr>
            <a:r>
              <a:rPr lang="en-US" sz="1299">
                <a:solidFill>
                  <a:srgbClr val="191919"/>
                </a:solidFill>
                <a:latin typeface="Gotham Bold"/>
              </a:rPr>
              <a:t>[12]</a:t>
            </a:r>
            <a:r>
              <a:rPr lang="en-US" sz="1299">
                <a:solidFill>
                  <a:srgbClr val="191919"/>
                </a:solidFill>
                <a:latin typeface="Gotham"/>
              </a:rPr>
              <a:t> P. J. Thilaga, B. A. Khan, A. A. Jones and N. K. Kumar, "Modern Face Recognition with Deep Learning", Second International Conference on Inventive Communication and Computational Technologies (ICICCT), Coimbatore, India, 2021, pp. 1947-1951.</a:t>
            </a:r>
          </a:p>
          <a:p>
            <a:pPr algn="just">
              <a:lnSpc>
                <a:spcPts val="1819"/>
              </a:lnSpc>
            </a:pPr>
          </a:p>
          <a:p>
            <a:pPr algn="just">
              <a:lnSpc>
                <a:spcPts val="1819"/>
              </a:lnSpc>
            </a:pPr>
            <a:r>
              <a:rPr lang="en-US" sz="1299">
                <a:solidFill>
                  <a:srgbClr val="191919"/>
                </a:solidFill>
                <a:latin typeface="Gotham Bold"/>
              </a:rPr>
              <a:t>[13]</a:t>
            </a:r>
            <a:r>
              <a:rPr lang="en-US" sz="1299">
                <a:solidFill>
                  <a:srgbClr val="191919"/>
                </a:solidFill>
                <a:latin typeface="Gotham"/>
              </a:rPr>
              <a:t> M. Jha, A. Tiwari, M. Himansh and V. M. Manikandan, "Face Recognition: Recent Advancements and Research Challenges," 13th International Conference on Computing Communication and Networking Technologies (ICCCNT), Kharagpur, India, 2022, pp. 1-6 . </a:t>
            </a:r>
          </a:p>
          <a:p>
            <a:pPr algn="just">
              <a:lnSpc>
                <a:spcPts val="1819"/>
              </a:lnSpc>
            </a:pPr>
          </a:p>
          <a:p>
            <a:pPr algn="just">
              <a:lnSpc>
                <a:spcPts val="1819"/>
              </a:lnSpc>
            </a:pPr>
            <a:r>
              <a:rPr lang="en-US" sz="1299">
                <a:solidFill>
                  <a:srgbClr val="191919"/>
                </a:solidFill>
                <a:latin typeface="Gotham Bold"/>
              </a:rPr>
              <a:t>[14]</a:t>
            </a:r>
            <a:r>
              <a:rPr lang="en-US" sz="1299">
                <a:solidFill>
                  <a:srgbClr val="191919"/>
                </a:solidFill>
                <a:latin typeface="Gotham"/>
              </a:rPr>
              <a:t> R. Sharma, V. K. Sharma and A. Singh, "A Review Paper on Facial Recognition Techniques," 2023 Fifth International Conference on I-SMAC (IoT in Social, Mobile, Analytics and Cloud), Palladam, India, 2021, pp. 617-621. </a:t>
            </a:r>
          </a:p>
          <a:p>
            <a:pPr algn="just">
              <a:lnSpc>
                <a:spcPts val="1819"/>
              </a:lnSpc>
              <a:spcBef>
                <a:spcPct val="0"/>
              </a:spcBef>
            </a:pPr>
          </a:p>
        </p:txBody>
      </p:sp>
      <p:grpSp>
        <p:nvGrpSpPr>
          <p:cNvPr name="Group 4" id="4"/>
          <p:cNvGrpSpPr/>
          <p:nvPr/>
        </p:nvGrpSpPr>
        <p:grpSpPr>
          <a:xfrm rot="0">
            <a:off x="353155" y="8925369"/>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20</a:t>
              </a:r>
            </a:p>
          </p:txBody>
        </p:sp>
      </p:grpSp>
      <p:grpSp>
        <p:nvGrpSpPr>
          <p:cNvPr name="Group 7" id="7"/>
          <p:cNvGrpSpPr/>
          <p:nvPr/>
        </p:nvGrpSpPr>
        <p:grpSpPr>
          <a:xfrm rot="0">
            <a:off x="482100" y="3348134"/>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14</a:t>
              </a:r>
            </a:p>
          </p:txBody>
        </p:sp>
      </p:grpSp>
      <p:grpSp>
        <p:nvGrpSpPr>
          <p:cNvPr name="Group 10" id="10"/>
          <p:cNvGrpSpPr/>
          <p:nvPr/>
        </p:nvGrpSpPr>
        <p:grpSpPr>
          <a:xfrm rot="0">
            <a:off x="482100" y="1409262"/>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12</a:t>
              </a:r>
            </a:p>
          </p:txBody>
        </p:sp>
      </p:grpSp>
      <p:grpSp>
        <p:nvGrpSpPr>
          <p:cNvPr name="Group 13" id="13"/>
          <p:cNvGrpSpPr/>
          <p:nvPr/>
        </p:nvGrpSpPr>
        <p:grpSpPr>
          <a:xfrm rot="0">
            <a:off x="526976" y="4303479"/>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15</a:t>
              </a:r>
            </a:p>
          </p:txBody>
        </p:sp>
      </p:grpSp>
      <p:grpSp>
        <p:nvGrpSpPr>
          <p:cNvPr name="Group 16" id="16"/>
          <p:cNvGrpSpPr/>
          <p:nvPr/>
        </p:nvGrpSpPr>
        <p:grpSpPr>
          <a:xfrm rot="0">
            <a:off x="482100" y="2338242"/>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19" id="19"/>
          <p:cNvGrpSpPr/>
          <p:nvPr/>
        </p:nvGrpSpPr>
        <p:grpSpPr>
          <a:xfrm rot="0">
            <a:off x="482100" y="6087908"/>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17</a:t>
              </a:r>
            </a:p>
          </p:txBody>
        </p:sp>
      </p:grpSp>
      <p:grpSp>
        <p:nvGrpSpPr>
          <p:cNvPr name="Group 22" id="22"/>
          <p:cNvGrpSpPr/>
          <p:nvPr/>
        </p:nvGrpSpPr>
        <p:grpSpPr>
          <a:xfrm rot="0">
            <a:off x="501805" y="5210800"/>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16</a:t>
              </a:r>
            </a:p>
          </p:txBody>
        </p:sp>
      </p:grpSp>
      <p:grpSp>
        <p:nvGrpSpPr>
          <p:cNvPr name="Group 25" id="25"/>
          <p:cNvGrpSpPr/>
          <p:nvPr/>
        </p:nvGrpSpPr>
        <p:grpSpPr>
          <a:xfrm rot="0">
            <a:off x="482100" y="7014678"/>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18</a:t>
              </a:r>
            </a:p>
          </p:txBody>
        </p:sp>
      </p:grpSp>
      <p:grpSp>
        <p:nvGrpSpPr>
          <p:cNvPr name="Group 28" id="28"/>
          <p:cNvGrpSpPr/>
          <p:nvPr/>
        </p:nvGrpSpPr>
        <p:grpSpPr>
          <a:xfrm rot="0">
            <a:off x="482100" y="7912874"/>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19</a:t>
              </a:r>
            </a:p>
          </p:txBody>
        </p:sp>
      </p:grpSp>
      <p:grpSp>
        <p:nvGrpSpPr>
          <p:cNvPr name="Group 31" id="31"/>
          <p:cNvGrpSpPr/>
          <p:nvPr/>
        </p:nvGrpSpPr>
        <p:grpSpPr>
          <a:xfrm rot="0">
            <a:off x="526976" y="437540"/>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11</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10645886">
            <a:off x="-7569027" y="-3121295"/>
            <a:ext cx="15959592" cy="14470742"/>
            <a:chOff x="0" y="0"/>
            <a:chExt cx="1272783" cy="1154046"/>
          </a:xfrm>
        </p:grpSpPr>
        <p:sp>
          <p:nvSpPr>
            <p:cNvPr name="Freeform 3" id="3"/>
            <p:cNvSpPr/>
            <p:nvPr/>
          </p:nvSpPr>
          <p:spPr>
            <a:xfrm flipH="false" flipV="false" rot="0">
              <a:off x="0" y="0"/>
              <a:ext cx="1272783" cy="1154046"/>
            </a:xfrm>
            <a:custGeom>
              <a:avLst/>
              <a:gdLst/>
              <a:ahLst/>
              <a:cxnLst/>
              <a:rect r="r" b="b" t="t" l="l"/>
              <a:pathLst>
                <a:path h="1154046" w="1272783">
                  <a:moveTo>
                    <a:pt x="636391" y="0"/>
                  </a:moveTo>
                  <a:cubicBezTo>
                    <a:pt x="284922" y="0"/>
                    <a:pt x="0" y="258342"/>
                    <a:pt x="0" y="577023"/>
                  </a:cubicBezTo>
                  <a:cubicBezTo>
                    <a:pt x="0" y="895704"/>
                    <a:pt x="284922" y="1154046"/>
                    <a:pt x="636391" y="1154046"/>
                  </a:cubicBezTo>
                  <a:cubicBezTo>
                    <a:pt x="987861" y="1154046"/>
                    <a:pt x="1272783" y="895704"/>
                    <a:pt x="1272783" y="577023"/>
                  </a:cubicBezTo>
                  <a:cubicBezTo>
                    <a:pt x="1272783" y="258342"/>
                    <a:pt x="987861" y="0"/>
                    <a:pt x="636391" y="0"/>
                  </a:cubicBezTo>
                  <a:close/>
                </a:path>
              </a:pathLst>
            </a:custGeom>
            <a:solidFill>
              <a:srgbClr val="FFFFFF"/>
            </a:solidFill>
            <a:ln w="85725" cap="sq">
              <a:gradFill>
                <a:gsLst>
                  <a:gs pos="0">
                    <a:srgbClr val="CDFFD8">
                      <a:alpha val="100000"/>
                    </a:srgbClr>
                  </a:gs>
                  <a:gs pos="100000">
                    <a:srgbClr val="94B9FF">
                      <a:alpha val="100000"/>
                    </a:srgbClr>
                  </a:gs>
                </a:gsLst>
                <a:lin ang="0"/>
              </a:gradFill>
              <a:prstDash val="solid"/>
              <a:miter/>
            </a:ln>
          </p:spPr>
        </p:sp>
        <p:sp>
          <p:nvSpPr>
            <p:cNvPr name="TextBox 4" id="4"/>
            <p:cNvSpPr txBox="true"/>
            <p:nvPr/>
          </p:nvSpPr>
          <p:spPr>
            <a:xfrm>
              <a:off x="119323" y="79617"/>
              <a:ext cx="1034136" cy="966238"/>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6384897" y="5379918"/>
            <a:ext cx="6059445" cy="6059445"/>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5720762" y="6964430"/>
            <a:ext cx="2000810" cy="4114800"/>
          </a:xfrm>
          <a:custGeom>
            <a:avLst/>
            <a:gdLst/>
            <a:ahLst/>
            <a:cxnLst/>
            <a:rect r="r" b="b" t="t" l="l"/>
            <a:pathLst>
              <a:path h="4114800" w="2000810">
                <a:moveTo>
                  <a:pt x="0" y="0"/>
                </a:moveTo>
                <a:lnTo>
                  <a:pt x="2000810" y="0"/>
                </a:lnTo>
                <a:lnTo>
                  <a:pt x="2000810" y="4114800"/>
                </a:lnTo>
                <a:lnTo>
                  <a:pt x="0" y="4114800"/>
                </a:lnTo>
                <a:lnTo>
                  <a:pt x="0" y="0"/>
                </a:lnTo>
                <a:close/>
              </a:path>
            </a:pathLst>
          </a:custGeom>
          <a:blipFill>
            <a:blip r:embed="rId2">
              <a:alphaModFix amt="53000"/>
              <a:extLst>
                <a:ext uri="{96DAC541-7B7A-43D3-8B79-37D633B846F1}">
                  <asvg:svgBlip xmlns:asvg="http://schemas.microsoft.com/office/drawing/2016/SVG/main" r:embed="rId3"/>
                </a:ext>
              </a:extLst>
            </a:blip>
            <a:stretch>
              <a:fillRect l="0" t="0" r="-204881" b="0"/>
            </a:stretch>
          </a:blipFill>
        </p:spPr>
      </p:sp>
      <p:grpSp>
        <p:nvGrpSpPr>
          <p:cNvPr name="Group 9" id="9"/>
          <p:cNvGrpSpPr/>
          <p:nvPr/>
        </p:nvGrpSpPr>
        <p:grpSpPr>
          <a:xfrm rot="0">
            <a:off x="11762088" y="-9632634"/>
            <a:ext cx="10994424" cy="10994424"/>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gradFill>
                <a:gsLst>
                  <a:gs pos="0">
                    <a:srgbClr val="CDFFD8">
                      <a:alpha val="12000"/>
                    </a:srgbClr>
                  </a:gs>
                  <a:gs pos="100000">
                    <a:srgbClr val="94B9FF">
                      <a:alpha val="12000"/>
                    </a:srgbClr>
                  </a:gs>
                </a:gsLst>
                <a:lin ang="0"/>
              </a:gradFill>
              <a:prstDash val="solid"/>
              <a:miter/>
            </a:ln>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3278423" y="3992494"/>
            <a:ext cx="12559197" cy="1998520"/>
            <a:chOff x="0" y="0"/>
            <a:chExt cx="3307772" cy="526359"/>
          </a:xfrm>
        </p:grpSpPr>
        <p:sp>
          <p:nvSpPr>
            <p:cNvPr name="Freeform 13" id="13"/>
            <p:cNvSpPr/>
            <p:nvPr/>
          </p:nvSpPr>
          <p:spPr>
            <a:xfrm flipH="false" flipV="false" rot="0">
              <a:off x="0" y="0"/>
              <a:ext cx="3307772" cy="526359"/>
            </a:xfrm>
            <a:custGeom>
              <a:avLst/>
              <a:gdLst/>
              <a:ahLst/>
              <a:cxnLst/>
              <a:rect r="r" b="b" t="t" l="l"/>
              <a:pathLst>
                <a:path h="526359" w="3307772">
                  <a:moveTo>
                    <a:pt x="0" y="0"/>
                  </a:moveTo>
                  <a:lnTo>
                    <a:pt x="3307772" y="0"/>
                  </a:lnTo>
                  <a:lnTo>
                    <a:pt x="3307772" y="526359"/>
                  </a:lnTo>
                  <a:lnTo>
                    <a:pt x="0" y="526359"/>
                  </a:lnTo>
                  <a:close/>
                </a:path>
              </a:pathLst>
            </a:custGeom>
            <a:solidFill>
              <a:srgbClr val="FFFEFE"/>
            </a:solidFill>
          </p:spPr>
        </p:sp>
        <p:sp>
          <p:nvSpPr>
            <p:cNvPr name="TextBox 14" id="14"/>
            <p:cNvSpPr txBox="true"/>
            <p:nvPr/>
          </p:nvSpPr>
          <p:spPr>
            <a:xfrm>
              <a:off x="0" y="-28575"/>
              <a:ext cx="3307772" cy="554934"/>
            </a:xfrm>
            <a:prstGeom prst="rect">
              <a:avLst/>
            </a:prstGeom>
          </p:spPr>
          <p:txBody>
            <a:bodyPr anchor="ctr" rtlCol="false" tIns="50800" lIns="50800" bIns="50800" rIns="50800"/>
            <a:lstStyle/>
            <a:p>
              <a:pPr algn="ctr">
                <a:lnSpc>
                  <a:spcPts val="2380"/>
                </a:lnSpc>
              </a:pPr>
            </a:p>
          </p:txBody>
        </p:sp>
      </p:grpSp>
      <p:sp>
        <p:nvSpPr>
          <p:cNvPr name="Freeform 15" id="15"/>
          <p:cNvSpPr/>
          <p:nvPr/>
        </p:nvSpPr>
        <p:spPr>
          <a:xfrm flipH="false" flipV="false" rot="0">
            <a:off x="8495284" y="6434122"/>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6" id="16"/>
          <p:cNvGrpSpPr/>
          <p:nvPr/>
        </p:nvGrpSpPr>
        <p:grpSpPr>
          <a:xfrm rot="0">
            <a:off x="-9965724" y="-1383136"/>
            <a:ext cx="10994424" cy="10994424"/>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gradFill>
                <a:gsLst>
                  <a:gs pos="0">
                    <a:srgbClr val="CDFFD8">
                      <a:alpha val="12000"/>
                    </a:srgbClr>
                  </a:gs>
                  <a:gs pos="100000">
                    <a:srgbClr val="94B9FF">
                      <a:alpha val="12000"/>
                    </a:srgbClr>
                  </a:gs>
                </a:gsLst>
                <a:lin ang="0"/>
              </a:gradFill>
              <a:prstDash val="solid"/>
              <a:miter/>
            </a:ln>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19" id="19"/>
          <p:cNvSpPr txBox="true"/>
          <p:nvPr/>
        </p:nvSpPr>
        <p:spPr>
          <a:xfrm rot="0">
            <a:off x="3278423" y="3744844"/>
            <a:ext cx="12792914" cy="2198564"/>
          </a:xfrm>
          <a:prstGeom prst="rect">
            <a:avLst/>
          </a:prstGeom>
        </p:spPr>
        <p:txBody>
          <a:bodyPr anchor="t" rtlCol="false" tIns="0" lIns="0" bIns="0" rIns="0">
            <a:spAutoFit/>
          </a:bodyPr>
          <a:lstStyle/>
          <a:p>
            <a:pPr algn="ctr">
              <a:lnSpc>
                <a:spcPts val="17944"/>
              </a:lnSpc>
              <a:spcBef>
                <a:spcPct val="0"/>
              </a:spcBef>
            </a:pPr>
            <a:r>
              <a:rPr lang="en-US" sz="12817" spc="1794">
                <a:solidFill>
                  <a:srgbClr val="191919"/>
                </a:solidFill>
                <a:latin typeface="Gotham Bold"/>
              </a:rPr>
              <a:t>THANKYOU</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746487" y="1135122"/>
            <a:ext cx="9543211" cy="1523499"/>
          </a:xfrm>
          <a:prstGeom prst="rect">
            <a:avLst/>
          </a:prstGeom>
        </p:spPr>
        <p:txBody>
          <a:bodyPr anchor="t" rtlCol="false" tIns="0" lIns="0" bIns="0" rIns="0">
            <a:spAutoFit/>
          </a:bodyPr>
          <a:lstStyle/>
          <a:p>
            <a:pPr>
              <a:lnSpc>
                <a:spcPts val="11346"/>
              </a:lnSpc>
            </a:pPr>
            <a:r>
              <a:rPr lang="en-US" sz="11697" spc="584">
                <a:solidFill>
                  <a:srgbClr val="191919"/>
                </a:solidFill>
                <a:latin typeface="Gotham Bold"/>
              </a:rPr>
              <a:t>OBJECTIVE</a:t>
            </a:r>
          </a:p>
        </p:txBody>
      </p:sp>
      <p:sp>
        <p:nvSpPr>
          <p:cNvPr name="TextBox 3" id="3"/>
          <p:cNvSpPr txBox="true"/>
          <p:nvPr/>
        </p:nvSpPr>
        <p:spPr>
          <a:xfrm rot="0">
            <a:off x="2429493" y="3086183"/>
            <a:ext cx="14357179" cy="7193915"/>
          </a:xfrm>
          <a:prstGeom prst="rect">
            <a:avLst/>
          </a:prstGeom>
        </p:spPr>
        <p:txBody>
          <a:bodyPr anchor="t" rtlCol="false" tIns="0" lIns="0" bIns="0" rIns="0">
            <a:spAutoFit/>
          </a:bodyPr>
          <a:lstStyle/>
          <a:p>
            <a:pPr algn="just" marL="626109" indent="-313054" lvl="1">
              <a:lnSpc>
                <a:spcPts val="4059"/>
              </a:lnSpc>
              <a:buFont typeface="Arial"/>
              <a:buChar char="•"/>
            </a:pPr>
            <a:r>
              <a:rPr lang="en-US" sz="2899">
                <a:solidFill>
                  <a:srgbClr val="191919"/>
                </a:solidFill>
                <a:latin typeface="Gotham"/>
              </a:rPr>
              <a:t>Face recognition technology has gained significant importance in various domains, including security, </a:t>
            </a:r>
            <a:r>
              <a:rPr lang="en-US" sz="2899">
                <a:solidFill>
                  <a:srgbClr val="191919"/>
                </a:solidFill>
                <a:latin typeface="Gotham"/>
              </a:rPr>
              <a:t>surveillance, and identity verification systems. </a:t>
            </a:r>
          </a:p>
          <a:p>
            <a:pPr algn="just">
              <a:lnSpc>
                <a:spcPts val="4059"/>
              </a:lnSpc>
            </a:pPr>
          </a:p>
          <a:p>
            <a:pPr algn="just" marL="626109" indent="-313054" lvl="1">
              <a:lnSpc>
                <a:spcPts val="4059"/>
              </a:lnSpc>
              <a:buFont typeface="Arial"/>
              <a:buChar char="•"/>
            </a:pPr>
            <a:r>
              <a:rPr lang="en-US" sz="2899">
                <a:solidFill>
                  <a:srgbClr val="191919"/>
                </a:solidFill>
                <a:latin typeface="Gotham"/>
              </a:rPr>
              <a:t>However, the widespread use of face masks, particularly during the COVID-19 pandemic, has posed challenges to accurate face recognition. Masks obscure critical facial features, making it difficult for traditional face recognition systems to perform effectively.</a:t>
            </a:r>
          </a:p>
          <a:p>
            <a:pPr algn="just">
              <a:lnSpc>
                <a:spcPts val="4059"/>
              </a:lnSpc>
            </a:pPr>
          </a:p>
          <a:p>
            <a:pPr algn="just" marL="626109" indent="-313054" lvl="1">
              <a:lnSpc>
                <a:spcPts val="4059"/>
              </a:lnSpc>
              <a:buFont typeface="Arial"/>
              <a:buChar char="•"/>
            </a:pPr>
            <a:r>
              <a:rPr lang="en-US" sz="2899">
                <a:solidFill>
                  <a:srgbClr val="191919"/>
                </a:solidFill>
                <a:latin typeface="Gotham"/>
              </a:rPr>
              <a:t>The aim of this project is to develop a face recognition system using MTCNN, Facenet, and OpenCV that can </a:t>
            </a:r>
            <a:r>
              <a:rPr lang="en-US" sz="2899">
                <a:solidFill>
                  <a:srgbClr val="191919"/>
                </a:solidFill>
                <a:latin typeface="Gotham"/>
              </a:rPr>
              <a:t>accurately detect and recognize individuals even when they are wearing masks and then enable respective access to the bank lockers.</a:t>
            </a:r>
          </a:p>
          <a:p>
            <a:pPr algn="just">
              <a:lnSpc>
                <a:spcPts val="4059"/>
              </a:lnSpc>
            </a:pPr>
          </a:p>
          <a:p>
            <a:pPr algn="just">
              <a:lnSpc>
                <a:spcPts val="4059"/>
              </a:lnSpc>
            </a:pPr>
          </a:p>
        </p:txBody>
      </p:sp>
      <p:grpSp>
        <p:nvGrpSpPr>
          <p:cNvPr name="Group 4" id="4"/>
          <p:cNvGrpSpPr/>
          <p:nvPr/>
        </p:nvGrpSpPr>
        <p:grpSpPr>
          <a:xfrm rot="0">
            <a:off x="389281" y="1420476"/>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2</a:t>
              </a:r>
            </a:p>
          </p:txBody>
        </p:sp>
      </p:grpSp>
      <p:grpSp>
        <p:nvGrpSpPr>
          <p:cNvPr name="Group 7" id="7"/>
          <p:cNvGrpSpPr/>
          <p:nvPr/>
        </p:nvGrpSpPr>
        <p:grpSpPr>
          <a:xfrm rot="0">
            <a:off x="500505" y="3575231"/>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0" id="10"/>
          <p:cNvGrpSpPr/>
          <p:nvPr/>
        </p:nvGrpSpPr>
        <p:grpSpPr>
          <a:xfrm rot="0">
            <a:off x="500505" y="484895"/>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13" id="13"/>
          <p:cNvGrpSpPr/>
          <p:nvPr/>
        </p:nvGrpSpPr>
        <p:grpSpPr>
          <a:xfrm rot="0">
            <a:off x="545381" y="4530576"/>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6" id="16"/>
          <p:cNvGrpSpPr/>
          <p:nvPr/>
        </p:nvGrpSpPr>
        <p:grpSpPr>
          <a:xfrm rot="0">
            <a:off x="500505" y="2565339"/>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9" id="19"/>
          <p:cNvGrpSpPr/>
          <p:nvPr/>
        </p:nvGrpSpPr>
        <p:grpSpPr>
          <a:xfrm rot="0">
            <a:off x="500505" y="6315006"/>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2" id="22"/>
          <p:cNvGrpSpPr/>
          <p:nvPr/>
        </p:nvGrpSpPr>
        <p:grpSpPr>
          <a:xfrm rot="0">
            <a:off x="520210" y="5437897"/>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5" id="25"/>
          <p:cNvGrpSpPr/>
          <p:nvPr/>
        </p:nvGrpSpPr>
        <p:grpSpPr>
          <a:xfrm rot="0">
            <a:off x="500505" y="7241776"/>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8" id="28"/>
          <p:cNvGrpSpPr/>
          <p:nvPr/>
        </p:nvGrpSpPr>
        <p:grpSpPr>
          <a:xfrm rot="0">
            <a:off x="500505" y="813997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4.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704978" y="2997565"/>
            <a:ext cx="14759227" cy="7701272"/>
          </a:xfrm>
          <a:prstGeom prst="rect">
            <a:avLst/>
          </a:prstGeom>
        </p:spPr>
        <p:txBody>
          <a:bodyPr anchor="t" rtlCol="false" tIns="0" lIns="0" bIns="0" rIns="0">
            <a:spAutoFit/>
          </a:bodyPr>
          <a:lstStyle/>
          <a:p>
            <a:pPr algn="just">
              <a:lnSpc>
                <a:spcPts val="3395"/>
              </a:lnSpc>
            </a:pPr>
            <a:r>
              <a:rPr lang="en-US" sz="2425">
                <a:solidFill>
                  <a:srgbClr val="191919"/>
                </a:solidFill>
                <a:latin typeface="Gotham"/>
              </a:rPr>
              <a:t>         Traditional face recognition algorithms heavily rely on facial features, such as the nose, mouth, and chin. As a result, the performance of existing face recognition systems significantly deteriorates in scenarios where mask usage is prevalent.</a:t>
            </a:r>
          </a:p>
          <a:p>
            <a:pPr algn="just">
              <a:lnSpc>
                <a:spcPts val="3395"/>
              </a:lnSpc>
            </a:pPr>
            <a:r>
              <a:rPr lang="en-US" sz="2425">
                <a:solidFill>
                  <a:srgbClr val="191919"/>
                </a:solidFill>
                <a:latin typeface="Gotham"/>
              </a:rPr>
              <a:t>  </a:t>
            </a:r>
          </a:p>
          <a:p>
            <a:pPr algn="just">
              <a:lnSpc>
                <a:spcPts val="3395"/>
              </a:lnSpc>
            </a:pPr>
            <a:r>
              <a:rPr lang="en-US" sz="2425">
                <a:solidFill>
                  <a:srgbClr val="191919"/>
                </a:solidFill>
                <a:latin typeface="Gotham"/>
              </a:rPr>
              <a:t>             </a:t>
            </a:r>
            <a:r>
              <a:rPr lang="en-US" sz="2425">
                <a:solidFill>
                  <a:srgbClr val="191919"/>
                </a:solidFill>
                <a:latin typeface="Gotham"/>
              </a:rPr>
              <a:t>To overcome this limitation, some approaches have been proposed, such as using face</a:t>
            </a:r>
          </a:p>
          <a:p>
            <a:pPr algn="just">
              <a:lnSpc>
                <a:spcPts val="3395"/>
              </a:lnSpc>
            </a:pPr>
            <a:r>
              <a:rPr lang="en-US" sz="2425">
                <a:solidFill>
                  <a:srgbClr val="191919"/>
                </a:solidFill>
                <a:latin typeface="Gotham"/>
              </a:rPr>
              <a:t>alignment techniques to estimate the position of facial landmarks under the mask or employing</a:t>
            </a:r>
          </a:p>
          <a:p>
            <a:pPr algn="just">
              <a:lnSpc>
                <a:spcPts val="3395"/>
              </a:lnSpc>
            </a:pPr>
            <a:r>
              <a:rPr lang="en-US" sz="2425">
                <a:solidFill>
                  <a:srgbClr val="191919"/>
                </a:solidFill>
                <a:latin typeface="Gotham"/>
              </a:rPr>
              <a:t>face reconstruction methods to recover the occluded facial regions. However, these techniques</a:t>
            </a:r>
          </a:p>
          <a:p>
            <a:pPr algn="just">
              <a:lnSpc>
                <a:spcPts val="3395"/>
              </a:lnSpc>
            </a:pPr>
            <a:r>
              <a:rPr lang="en-US" sz="2425">
                <a:solidFill>
                  <a:srgbClr val="191919"/>
                </a:solidFill>
                <a:latin typeface="Gotham"/>
              </a:rPr>
              <a:t>often require additional computational resources and may not yield satisfactory results.</a:t>
            </a:r>
          </a:p>
          <a:p>
            <a:pPr algn="just">
              <a:lnSpc>
                <a:spcPts val="3395"/>
              </a:lnSpc>
            </a:pPr>
          </a:p>
          <a:p>
            <a:pPr algn="just">
              <a:lnSpc>
                <a:spcPts val="3395"/>
              </a:lnSpc>
            </a:pPr>
            <a:r>
              <a:rPr lang="en-US" sz="2425">
                <a:solidFill>
                  <a:srgbClr val="191919"/>
                </a:solidFill>
                <a:latin typeface="Gotham"/>
              </a:rPr>
              <a:t>The disadvantages are :</a:t>
            </a: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p:txBody>
      </p:sp>
      <p:sp>
        <p:nvSpPr>
          <p:cNvPr name="TextBox 3" id="3"/>
          <p:cNvSpPr txBox="true"/>
          <p:nvPr/>
        </p:nvSpPr>
        <p:spPr>
          <a:xfrm rot="0">
            <a:off x="2704978" y="297062"/>
            <a:ext cx="12784193" cy="2459520"/>
          </a:xfrm>
          <a:prstGeom prst="rect">
            <a:avLst/>
          </a:prstGeom>
        </p:spPr>
        <p:txBody>
          <a:bodyPr anchor="t" rtlCol="false" tIns="0" lIns="0" bIns="0" rIns="0">
            <a:spAutoFit/>
          </a:bodyPr>
          <a:lstStyle/>
          <a:p>
            <a:pPr>
              <a:lnSpc>
                <a:spcPts val="9860"/>
              </a:lnSpc>
            </a:pPr>
            <a:r>
              <a:rPr lang="en-US" sz="7043">
                <a:solidFill>
                  <a:srgbClr val="191919"/>
                </a:solidFill>
                <a:latin typeface="Gotham Bold"/>
              </a:rPr>
              <a:t>EXISTING SYSTEM AND </a:t>
            </a:r>
          </a:p>
          <a:p>
            <a:pPr>
              <a:lnSpc>
                <a:spcPts val="9860"/>
              </a:lnSpc>
              <a:spcBef>
                <a:spcPct val="0"/>
              </a:spcBef>
            </a:pPr>
            <a:r>
              <a:rPr lang="en-US" sz="7043">
                <a:solidFill>
                  <a:srgbClr val="191919"/>
                </a:solidFill>
                <a:latin typeface="Gotham Bold"/>
              </a:rPr>
              <a:t>ITS DISADVANTAGES</a:t>
            </a:r>
          </a:p>
        </p:txBody>
      </p:sp>
      <p:sp>
        <p:nvSpPr>
          <p:cNvPr name="TextBox 4" id="4"/>
          <p:cNvSpPr txBox="true"/>
          <p:nvPr/>
        </p:nvSpPr>
        <p:spPr>
          <a:xfrm rot="0">
            <a:off x="3766959" y="7476549"/>
            <a:ext cx="5582989" cy="2082165"/>
          </a:xfrm>
          <a:prstGeom prst="rect">
            <a:avLst/>
          </a:prstGeom>
        </p:spPr>
        <p:txBody>
          <a:bodyPr anchor="t" rtlCol="false" tIns="0" lIns="0" bIns="0" rIns="0">
            <a:spAutoFit/>
          </a:bodyPr>
          <a:lstStyle/>
          <a:p>
            <a:pPr marL="518157" indent="-259078" lvl="1">
              <a:lnSpc>
                <a:spcPts val="3359"/>
              </a:lnSpc>
              <a:buFont typeface="Arial"/>
              <a:buChar char="•"/>
            </a:pPr>
            <a:r>
              <a:rPr lang="en-US" sz="2399">
                <a:solidFill>
                  <a:srgbClr val="191919"/>
                </a:solidFill>
                <a:latin typeface="Gotham"/>
              </a:rPr>
              <a:t>Computational Complexity</a:t>
            </a:r>
          </a:p>
          <a:p>
            <a:pPr>
              <a:lnSpc>
                <a:spcPts val="3359"/>
              </a:lnSpc>
            </a:pPr>
          </a:p>
          <a:p>
            <a:pPr marL="518157" indent="-259078" lvl="1">
              <a:lnSpc>
                <a:spcPts val="3359"/>
              </a:lnSpc>
              <a:buFont typeface="Arial"/>
              <a:buChar char="•"/>
            </a:pPr>
            <a:r>
              <a:rPr lang="en-US" sz="2399">
                <a:solidFill>
                  <a:srgbClr val="191919"/>
                </a:solidFill>
                <a:latin typeface="Gotham"/>
              </a:rPr>
              <a:t>Privacy Concerns</a:t>
            </a:r>
          </a:p>
          <a:p>
            <a:pPr>
              <a:lnSpc>
                <a:spcPts val="3359"/>
              </a:lnSpc>
            </a:pPr>
          </a:p>
          <a:p>
            <a:pPr marL="518157" indent="-259078" lvl="1">
              <a:lnSpc>
                <a:spcPts val="3359"/>
              </a:lnSpc>
              <a:buFont typeface="Arial"/>
              <a:buChar char="•"/>
            </a:pPr>
            <a:r>
              <a:rPr lang="en-US" sz="2399">
                <a:solidFill>
                  <a:srgbClr val="191919"/>
                </a:solidFill>
                <a:latin typeface="Gotham"/>
              </a:rPr>
              <a:t>Dependence on Other Biometrics</a:t>
            </a:r>
          </a:p>
        </p:txBody>
      </p:sp>
      <p:sp>
        <p:nvSpPr>
          <p:cNvPr name="TextBox 5" id="5"/>
          <p:cNvSpPr txBox="true"/>
          <p:nvPr/>
        </p:nvSpPr>
        <p:spPr>
          <a:xfrm rot="0">
            <a:off x="11044955" y="7476549"/>
            <a:ext cx="4627811" cy="2082165"/>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191919"/>
                </a:solidFill>
                <a:latin typeface="Gotham"/>
              </a:rPr>
              <a:t>Reduced Accuracy  </a:t>
            </a:r>
          </a:p>
          <a:p>
            <a:pPr>
              <a:lnSpc>
                <a:spcPts val="3359"/>
              </a:lnSpc>
            </a:pPr>
            <a:r>
              <a:rPr lang="en-US" sz="2400">
                <a:solidFill>
                  <a:srgbClr val="191919"/>
                </a:solidFill>
                <a:latin typeface="Gotham"/>
              </a:rPr>
              <a:t>            </a:t>
            </a:r>
          </a:p>
          <a:p>
            <a:pPr marL="518160" indent="-259080" lvl="1">
              <a:lnSpc>
                <a:spcPts val="3359"/>
              </a:lnSpc>
              <a:buFont typeface="Arial"/>
              <a:buChar char="•"/>
            </a:pPr>
            <a:r>
              <a:rPr lang="en-US" sz="2400">
                <a:solidFill>
                  <a:srgbClr val="191919"/>
                </a:solidFill>
                <a:latin typeface="Gotham"/>
              </a:rPr>
              <a:t>Increased False Matches</a:t>
            </a:r>
          </a:p>
          <a:p>
            <a:pPr>
              <a:lnSpc>
                <a:spcPts val="3359"/>
              </a:lnSpc>
            </a:pPr>
          </a:p>
          <a:p>
            <a:pPr marL="518160" indent="-259080" lvl="1">
              <a:lnSpc>
                <a:spcPts val="3359"/>
              </a:lnSpc>
              <a:buFont typeface="Arial"/>
              <a:buChar char="•"/>
            </a:pPr>
            <a:r>
              <a:rPr lang="en-US" sz="2400">
                <a:solidFill>
                  <a:srgbClr val="191919"/>
                </a:solidFill>
                <a:latin typeface="Gotham"/>
              </a:rPr>
              <a:t>Mask Detection Limitations</a:t>
            </a:r>
          </a:p>
        </p:txBody>
      </p:sp>
      <p:grpSp>
        <p:nvGrpSpPr>
          <p:cNvPr name="Group 6" id="6"/>
          <p:cNvGrpSpPr/>
          <p:nvPr/>
        </p:nvGrpSpPr>
        <p:grpSpPr>
          <a:xfrm rot="0">
            <a:off x="363692" y="2449418"/>
            <a:ext cx="992463" cy="99246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3</a:t>
              </a:r>
            </a:p>
          </p:txBody>
        </p:sp>
      </p:grpSp>
      <p:grpSp>
        <p:nvGrpSpPr>
          <p:cNvPr name="Group 9" id="9"/>
          <p:cNvGrpSpPr/>
          <p:nvPr/>
        </p:nvGrpSpPr>
        <p:grpSpPr>
          <a:xfrm rot="0">
            <a:off x="500505" y="3575231"/>
            <a:ext cx="750310" cy="802945"/>
            <a:chOff x="0" y="0"/>
            <a:chExt cx="812800" cy="869819"/>
          </a:xfrm>
        </p:grpSpPr>
        <p:sp>
          <p:nvSpPr>
            <p:cNvPr name="Freeform 10" id="1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1" id="1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2" id="12"/>
          <p:cNvGrpSpPr/>
          <p:nvPr/>
        </p:nvGrpSpPr>
        <p:grpSpPr>
          <a:xfrm rot="0">
            <a:off x="500505" y="1569685"/>
            <a:ext cx="734573" cy="786104"/>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5" id="15"/>
          <p:cNvGrpSpPr/>
          <p:nvPr/>
        </p:nvGrpSpPr>
        <p:grpSpPr>
          <a:xfrm rot="0">
            <a:off x="545381" y="4530576"/>
            <a:ext cx="705434" cy="754921"/>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8" id="18"/>
          <p:cNvGrpSpPr/>
          <p:nvPr/>
        </p:nvGrpSpPr>
        <p:grpSpPr>
          <a:xfrm rot="0">
            <a:off x="484768" y="614339"/>
            <a:ext cx="750310" cy="80294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21" id="21"/>
          <p:cNvGrpSpPr/>
          <p:nvPr/>
        </p:nvGrpSpPr>
        <p:grpSpPr>
          <a:xfrm rot="0">
            <a:off x="500505" y="6315006"/>
            <a:ext cx="750310" cy="80294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4" id="24"/>
          <p:cNvGrpSpPr/>
          <p:nvPr/>
        </p:nvGrpSpPr>
        <p:grpSpPr>
          <a:xfrm rot="0">
            <a:off x="520210" y="5437897"/>
            <a:ext cx="730606" cy="781858"/>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7" id="27"/>
          <p:cNvGrpSpPr/>
          <p:nvPr/>
        </p:nvGrpSpPr>
        <p:grpSpPr>
          <a:xfrm rot="0">
            <a:off x="500505" y="7241776"/>
            <a:ext cx="750310" cy="802945"/>
            <a:chOff x="0" y="0"/>
            <a:chExt cx="812800" cy="869819"/>
          </a:xfrm>
        </p:grpSpPr>
        <p:sp>
          <p:nvSpPr>
            <p:cNvPr name="Freeform 28" id="2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9" id="2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30" id="30"/>
          <p:cNvGrpSpPr/>
          <p:nvPr/>
        </p:nvGrpSpPr>
        <p:grpSpPr>
          <a:xfrm rot="0">
            <a:off x="500505" y="8139971"/>
            <a:ext cx="750310" cy="802945"/>
            <a:chOff x="0" y="0"/>
            <a:chExt cx="812800" cy="869819"/>
          </a:xfrm>
        </p:grpSpPr>
        <p:sp>
          <p:nvSpPr>
            <p:cNvPr name="Freeform 31" id="3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2" id="3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33" id="33"/>
          <p:cNvGrpSpPr/>
          <p:nvPr/>
        </p:nvGrpSpPr>
        <p:grpSpPr>
          <a:xfrm rot="0">
            <a:off x="538605" y="9092619"/>
            <a:ext cx="712210" cy="762173"/>
            <a:chOff x="0" y="0"/>
            <a:chExt cx="812800" cy="869819"/>
          </a:xfrm>
        </p:grpSpPr>
        <p:sp>
          <p:nvSpPr>
            <p:cNvPr name="Freeform 34" id="3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5" id="3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6" id="36"/>
          <p:cNvGrpSpPr/>
          <p:nvPr/>
        </p:nvGrpSpPr>
        <p:grpSpPr>
          <a:xfrm rot="-92219">
            <a:off x="-1249329" y="-2000602"/>
            <a:ext cx="3499668" cy="13405540"/>
            <a:chOff x="0" y="0"/>
            <a:chExt cx="212191" cy="812800"/>
          </a:xfrm>
        </p:grpSpPr>
        <p:sp>
          <p:nvSpPr>
            <p:cNvPr name="Freeform 37" id="37"/>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8" id="38"/>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704978" y="288031"/>
            <a:ext cx="13295162" cy="2210599"/>
          </a:xfrm>
          <a:prstGeom prst="rect">
            <a:avLst/>
          </a:prstGeom>
        </p:spPr>
        <p:txBody>
          <a:bodyPr anchor="t" rtlCol="false" tIns="0" lIns="0" bIns="0" rIns="0">
            <a:spAutoFit/>
          </a:bodyPr>
          <a:lstStyle/>
          <a:p>
            <a:pPr>
              <a:lnSpc>
                <a:spcPts val="8880"/>
              </a:lnSpc>
            </a:pPr>
            <a:r>
              <a:rPr lang="en-US" sz="6343">
                <a:solidFill>
                  <a:srgbClr val="191919"/>
                </a:solidFill>
                <a:latin typeface="Gotham Bold"/>
              </a:rPr>
              <a:t>PROPOSED SYSTEM AND</a:t>
            </a:r>
          </a:p>
          <a:p>
            <a:pPr>
              <a:lnSpc>
                <a:spcPts val="8880"/>
              </a:lnSpc>
              <a:spcBef>
                <a:spcPct val="0"/>
              </a:spcBef>
            </a:pPr>
            <a:r>
              <a:rPr lang="en-US" sz="6343">
                <a:solidFill>
                  <a:srgbClr val="191919"/>
                </a:solidFill>
                <a:latin typeface="Gotham Bold"/>
              </a:rPr>
              <a:t>ITS ADVANTAGES</a:t>
            </a:r>
          </a:p>
        </p:txBody>
      </p:sp>
      <p:sp>
        <p:nvSpPr>
          <p:cNvPr name="TextBox 3" id="3"/>
          <p:cNvSpPr txBox="true"/>
          <p:nvPr/>
        </p:nvSpPr>
        <p:spPr>
          <a:xfrm rot="0">
            <a:off x="2704978" y="2738070"/>
            <a:ext cx="14809682" cy="7902380"/>
          </a:xfrm>
          <a:prstGeom prst="rect">
            <a:avLst/>
          </a:prstGeom>
        </p:spPr>
        <p:txBody>
          <a:bodyPr anchor="t" rtlCol="false" tIns="0" lIns="0" bIns="0" rIns="0">
            <a:spAutoFit/>
          </a:bodyPr>
          <a:lstStyle/>
          <a:p>
            <a:pPr algn="just">
              <a:lnSpc>
                <a:spcPts val="3395"/>
              </a:lnSpc>
            </a:pPr>
            <a:r>
              <a:rPr lang="en-US" sz="2425">
                <a:solidFill>
                  <a:srgbClr val="191919"/>
                </a:solidFill>
                <a:latin typeface="Gotham"/>
              </a:rPr>
              <a:t>         The proposed system is a face recognition system incorporates mask detection to enhance accuracy in scenarios where individuals are wearing masks. </a:t>
            </a:r>
          </a:p>
          <a:p>
            <a:pPr algn="just">
              <a:lnSpc>
                <a:spcPts val="1295"/>
              </a:lnSpc>
            </a:pPr>
          </a:p>
          <a:p>
            <a:pPr algn="just">
              <a:lnSpc>
                <a:spcPts val="3395"/>
              </a:lnSpc>
            </a:pPr>
            <a:r>
              <a:rPr lang="en-US" sz="2425">
                <a:solidFill>
                  <a:srgbClr val="191919"/>
                </a:solidFill>
                <a:latin typeface="Gotham"/>
              </a:rPr>
              <a:t>               </a:t>
            </a:r>
            <a:r>
              <a:rPr lang="en-US" sz="2425">
                <a:solidFill>
                  <a:srgbClr val="191919"/>
                </a:solidFill>
                <a:latin typeface="Gotham"/>
              </a:rPr>
              <a:t>The process begins with the use of </a:t>
            </a:r>
            <a:r>
              <a:rPr lang="en-US" sz="2425">
                <a:solidFill>
                  <a:srgbClr val="191919"/>
                </a:solidFill>
                <a:latin typeface="Gotham Bold Italics"/>
              </a:rPr>
              <a:t>face detection algorithms</a:t>
            </a:r>
            <a:r>
              <a:rPr lang="en-US" sz="2425">
                <a:solidFill>
                  <a:srgbClr val="191919"/>
                </a:solidFill>
                <a:latin typeface="Gotham"/>
              </a:rPr>
              <a:t> like MTCNN to detect and localize faces within the stream. Once the faces are detected, an </a:t>
            </a:r>
            <a:r>
              <a:rPr lang="en-US" sz="2425">
                <a:solidFill>
                  <a:srgbClr val="191919"/>
                </a:solidFill>
                <a:latin typeface="Gotham Bold Italics"/>
              </a:rPr>
              <a:t>alignment process</a:t>
            </a:r>
            <a:r>
              <a:rPr lang="en-US" sz="2425">
                <a:solidFill>
                  <a:srgbClr val="191919"/>
                </a:solidFill>
                <a:latin typeface="Gotham"/>
              </a:rPr>
              <a:t> is employed to normalize the orientation and scale of each detected face. Then, </a:t>
            </a:r>
            <a:r>
              <a:rPr lang="en-US" sz="2425">
                <a:solidFill>
                  <a:srgbClr val="191919"/>
                </a:solidFill>
                <a:latin typeface="Gotham Bold Italics"/>
              </a:rPr>
              <a:t>feature extraction</a:t>
            </a:r>
            <a:r>
              <a:rPr lang="en-US" sz="2425">
                <a:solidFill>
                  <a:srgbClr val="191919"/>
                </a:solidFill>
                <a:latin typeface="Gotham"/>
              </a:rPr>
              <a:t> using a deep learning model such as Facenet is done. This model transforms each aligned face into a high-dimensional vector representation called an </a:t>
            </a:r>
            <a:r>
              <a:rPr lang="en-US" sz="2425">
                <a:solidFill>
                  <a:srgbClr val="191919"/>
                </a:solidFill>
                <a:latin typeface="Gotham Bold Italics"/>
              </a:rPr>
              <a:t>embedding</a:t>
            </a:r>
            <a:r>
              <a:rPr lang="en-US" sz="2425">
                <a:solidFill>
                  <a:srgbClr val="191919"/>
                </a:solidFill>
                <a:latin typeface="Gotham"/>
              </a:rPr>
              <a:t>. Finally, a classifier, often implemented as a </a:t>
            </a:r>
            <a:r>
              <a:rPr lang="en-US" sz="2425">
                <a:solidFill>
                  <a:srgbClr val="191919"/>
                </a:solidFill>
                <a:latin typeface="Gotham Bold Italics"/>
              </a:rPr>
              <a:t>softmax classifier and cosine similarity</a:t>
            </a:r>
            <a:r>
              <a:rPr lang="en-US" sz="2425">
                <a:solidFill>
                  <a:srgbClr val="191919"/>
                </a:solidFill>
                <a:latin typeface="Gotham"/>
              </a:rPr>
              <a:t> can be utilized to measure the similarity between embedded vectors, enabling </a:t>
            </a:r>
            <a:r>
              <a:rPr lang="en-US" sz="2425">
                <a:solidFill>
                  <a:srgbClr val="191919"/>
                </a:solidFill>
                <a:latin typeface="Gotham Bold Italics"/>
              </a:rPr>
              <a:t>face identification</a:t>
            </a:r>
            <a:r>
              <a:rPr lang="en-US" sz="2425">
                <a:solidFill>
                  <a:srgbClr val="191919"/>
                </a:solidFill>
                <a:latin typeface="Gotham"/>
              </a:rPr>
              <a:t>.</a:t>
            </a:r>
          </a:p>
          <a:p>
            <a:pPr algn="just">
              <a:lnSpc>
                <a:spcPts val="1120"/>
              </a:lnSpc>
            </a:pPr>
          </a:p>
          <a:p>
            <a:pPr algn="just">
              <a:lnSpc>
                <a:spcPts val="3395"/>
              </a:lnSpc>
            </a:pPr>
            <a:r>
              <a:rPr lang="en-US" sz="2425">
                <a:solidFill>
                  <a:srgbClr val="191919"/>
                </a:solidFill>
                <a:latin typeface="Gotham"/>
              </a:rPr>
              <a:t>The advantages are :</a:t>
            </a: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a:p>
            <a:pPr algn="just">
              <a:lnSpc>
                <a:spcPts val="3395"/>
              </a:lnSpc>
            </a:pPr>
          </a:p>
        </p:txBody>
      </p:sp>
      <p:sp>
        <p:nvSpPr>
          <p:cNvPr name="TextBox 4" id="4"/>
          <p:cNvSpPr txBox="true"/>
          <p:nvPr/>
        </p:nvSpPr>
        <p:spPr>
          <a:xfrm rot="0">
            <a:off x="4204370" y="7476549"/>
            <a:ext cx="4096643" cy="2082165"/>
          </a:xfrm>
          <a:prstGeom prst="rect">
            <a:avLst/>
          </a:prstGeom>
        </p:spPr>
        <p:txBody>
          <a:bodyPr anchor="t" rtlCol="false" tIns="0" lIns="0" bIns="0" rIns="0">
            <a:spAutoFit/>
          </a:bodyPr>
          <a:lstStyle/>
          <a:p>
            <a:pPr marL="518157" indent="-259078" lvl="1">
              <a:lnSpc>
                <a:spcPts val="3359"/>
              </a:lnSpc>
              <a:buFont typeface="Arial"/>
              <a:buChar char="•"/>
            </a:pPr>
            <a:r>
              <a:rPr lang="en-US" sz="2399">
                <a:solidFill>
                  <a:srgbClr val="191919"/>
                </a:solidFill>
                <a:latin typeface="Gotham"/>
              </a:rPr>
              <a:t>Improved Accuracy.</a:t>
            </a:r>
          </a:p>
          <a:p>
            <a:pPr>
              <a:lnSpc>
                <a:spcPts val="3359"/>
              </a:lnSpc>
            </a:pPr>
          </a:p>
          <a:p>
            <a:pPr marL="518157" indent="-259078" lvl="1">
              <a:lnSpc>
                <a:spcPts val="3359"/>
              </a:lnSpc>
              <a:buFont typeface="Arial"/>
              <a:buChar char="•"/>
            </a:pPr>
            <a:r>
              <a:rPr lang="en-US" sz="2399">
                <a:solidFill>
                  <a:srgbClr val="191919"/>
                </a:solidFill>
                <a:latin typeface="Gotham"/>
              </a:rPr>
              <a:t>Enhanced Security.</a:t>
            </a:r>
          </a:p>
          <a:p>
            <a:pPr>
              <a:lnSpc>
                <a:spcPts val="3359"/>
              </a:lnSpc>
            </a:pPr>
          </a:p>
          <a:p>
            <a:pPr marL="518157" indent="-259078" lvl="1">
              <a:lnSpc>
                <a:spcPts val="3359"/>
              </a:lnSpc>
              <a:buFont typeface="Arial"/>
              <a:buChar char="•"/>
            </a:pPr>
            <a:r>
              <a:rPr lang="en-US" sz="2399">
                <a:solidFill>
                  <a:srgbClr val="191919"/>
                </a:solidFill>
                <a:latin typeface="Gotham"/>
              </a:rPr>
              <a:t>Contactless Interaction.</a:t>
            </a:r>
          </a:p>
        </p:txBody>
      </p:sp>
      <p:sp>
        <p:nvSpPr>
          <p:cNvPr name="TextBox 5" id="5"/>
          <p:cNvSpPr txBox="true"/>
          <p:nvPr/>
        </p:nvSpPr>
        <p:spPr>
          <a:xfrm rot="0">
            <a:off x="11253763" y="7476549"/>
            <a:ext cx="4558010" cy="2082165"/>
          </a:xfrm>
          <a:prstGeom prst="rect">
            <a:avLst/>
          </a:prstGeom>
        </p:spPr>
        <p:txBody>
          <a:bodyPr anchor="t" rtlCol="false" tIns="0" lIns="0" bIns="0" rIns="0">
            <a:spAutoFit/>
          </a:bodyPr>
          <a:lstStyle/>
          <a:p>
            <a:pPr marL="518160" indent="-259080" lvl="1">
              <a:lnSpc>
                <a:spcPts val="3359"/>
              </a:lnSpc>
              <a:buFont typeface="Arial"/>
              <a:buChar char="•"/>
            </a:pPr>
            <a:r>
              <a:rPr lang="en-US" sz="2400">
                <a:solidFill>
                  <a:srgbClr val="191919"/>
                </a:solidFill>
                <a:latin typeface="Gotham"/>
              </a:rPr>
              <a:t>User Convenience.</a:t>
            </a:r>
          </a:p>
          <a:p>
            <a:pPr>
              <a:lnSpc>
                <a:spcPts val="3359"/>
              </a:lnSpc>
            </a:pPr>
          </a:p>
          <a:p>
            <a:pPr marL="518160" indent="-259080" lvl="1">
              <a:lnSpc>
                <a:spcPts val="3359"/>
              </a:lnSpc>
              <a:buFont typeface="Arial"/>
              <a:buChar char="•"/>
            </a:pPr>
            <a:r>
              <a:rPr lang="en-US" sz="2400">
                <a:solidFill>
                  <a:srgbClr val="191919"/>
                </a:solidFill>
                <a:latin typeface="Gotham"/>
              </a:rPr>
              <a:t>Public Health Compliance.</a:t>
            </a:r>
          </a:p>
          <a:p>
            <a:pPr>
              <a:lnSpc>
                <a:spcPts val="3359"/>
              </a:lnSpc>
            </a:pPr>
          </a:p>
          <a:p>
            <a:pPr marL="518160" indent="-259080" lvl="1">
              <a:lnSpc>
                <a:spcPts val="3359"/>
              </a:lnSpc>
              <a:buFont typeface="Arial"/>
              <a:buChar char="•"/>
            </a:pPr>
            <a:r>
              <a:rPr lang="en-US" sz="2400">
                <a:solidFill>
                  <a:srgbClr val="191919"/>
                </a:solidFill>
                <a:latin typeface="Gotham"/>
              </a:rPr>
              <a:t>Robustness and Flexibility</a:t>
            </a:r>
            <a:r>
              <a:rPr lang="en-US" sz="2400">
                <a:solidFill>
                  <a:srgbClr val="191919"/>
                </a:solidFill>
                <a:latin typeface="Gotham"/>
              </a:rPr>
              <a:t>.</a:t>
            </a:r>
          </a:p>
        </p:txBody>
      </p:sp>
      <p:grpSp>
        <p:nvGrpSpPr>
          <p:cNvPr name="Group 6" id="6"/>
          <p:cNvGrpSpPr/>
          <p:nvPr/>
        </p:nvGrpSpPr>
        <p:grpSpPr>
          <a:xfrm rot="0">
            <a:off x="398479" y="3330043"/>
            <a:ext cx="992463" cy="99246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4</a:t>
              </a:r>
            </a:p>
          </p:txBody>
        </p:sp>
      </p:grpSp>
      <p:grpSp>
        <p:nvGrpSpPr>
          <p:cNvPr name="Group 9" id="9"/>
          <p:cNvGrpSpPr/>
          <p:nvPr/>
        </p:nvGrpSpPr>
        <p:grpSpPr>
          <a:xfrm rot="0">
            <a:off x="484768" y="442748"/>
            <a:ext cx="750310" cy="802945"/>
            <a:chOff x="0" y="0"/>
            <a:chExt cx="812800" cy="869819"/>
          </a:xfrm>
        </p:grpSpPr>
        <p:sp>
          <p:nvSpPr>
            <p:cNvPr name="Freeform 10" id="1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1" id="1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12" id="12"/>
          <p:cNvGrpSpPr/>
          <p:nvPr/>
        </p:nvGrpSpPr>
        <p:grpSpPr>
          <a:xfrm rot="0">
            <a:off x="500505" y="1455243"/>
            <a:ext cx="734573" cy="786104"/>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5" id="15"/>
          <p:cNvGrpSpPr/>
          <p:nvPr/>
        </p:nvGrpSpPr>
        <p:grpSpPr>
          <a:xfrm rot="0">
            <a:off x="545381" y="4530576"/>
            <a:ext cx="705434" cy="754921"/>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8" id="18"/>
          <p:cNvGrpSpPr/>
          <p:nvPr/>
        </p:nvGrpSpPr>
        <p:grpSpPr>
          <a:xfrm rot="0">
            <a:off x="500505" y="2384223"/>
            <a:ext cx="750310" cy="80294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21" id="21"/>
          <p:cNvGrpSpPr/>
          <p:nvPr/>
        </p:nvGrpSpPr>
        <p:grpSpPr>
          <a:xfrm rot="0">
            <a:off x="500505" y="6315006"/>
            <a:ext cx="750310" cy="80294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4" id="24"/>
          <p:cNvGrpSpPr/>
          <p:nvPr/>
        </p:nvGrpSpPr>
        <p:grpSpPr>
          <a:xfrm rot="0">
            <a:off x="520210" y="5437897"/>
            <a:ext cx="730606" cy="781858"/>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7" id="27"/>
          <p:cNvGrpSpPr/>
          <p:nvPr/>
        </p:nvGrpSpPr>
        <p:grpSpPr>
          <a:xfrm rot="0">
            <a:off x="500505" y="7241776"/>
            <a:ext cx="750310" cy="802945"/>
            <a:chOff x="0" y="0"/>
            <a:chExt cx="812800" cy="869819"/>
          </a:xfrm>
        </p:grpSpPr>
        <p:sp>
          <p:nvSpPr>
            <p:cNvPr name="Freeform 28" id="2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9" id="2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30" id="30"/>
          <p:cNvGrpSpPr/>
          <p:nvPr/>
        </p:nvGrpSpPr>
        <p:grpSpPr>
          <a:xfrm rot="0">
            <a:off x="500505" y="8139971"/>
            <a:ext cx="750310" cy="802945"/>
            <a:chOff x="0" y="0"/>
            <a:chExt cx="812800" cy="869819"/>
          </a:xfrm>
        </p:grpSpPr>
        <p:sp>
          <p:nvSpPr>
            <p:cNvPr name="Freeform 31" id="3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2" id="3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33" id="33"/>
          <p:cNvGrpSpPr/>
          <p:nvPr/>
        </p:nvGrpSpPr>
        <p:grpSpPr>
          <a:xfrm rot="0">
            <a:off x="538605" y="9092619"/>
            <a:ext cx="712210" cy="762173"/>
            <a:chOff x="0" y="0"/>
            <a:chExt cx="812800" cy="869819"/>
          </a:xfrm>
        </p:grpSpPr>
        <p:sp>
          <p:nvSpPr>
            <p:cNvPr name="Freeform 34" id="3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5" id="3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6" id="36"/>
          <p:cNvGrpSpPr/>
          <p:nvPr/>
        </p:nvGrpSpPr>
        <p:grpSpPr>
          <a:xfrm rot="-92219">
            <a:off x="-1249329" y="-2000602"/>
            <a:ext cx="3499668" cy="13405540"/>
            <a:chOff x="0" y="0"/>
            <a:chExt cx="212191" cy="812800"/>
          </a:xfrm>
        </p:grpSpPr>
        <p:sp>
          <p:nvSpPr>
            <p:cNvPr name="Freeform 37" id="37"/>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8" id="38"/>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FFFFE"/>
        </a:solidFill>
      </p:bgPr>
    </p:bg>
    <p:spTree>
      <p:nvGrpSpPr>
        <p:cNvPr id="1" name=""/>
        <p:cNvGrpSpPr/>
        <p:nvPr/>
      </p:nvGrpSpPr>
      <p:grpSpPr>
        <a:xfrm>
          <a:off x="0" y="0"/>
          <a:ext cx="0" cy="0"/>
          <a:chOff x="0" y="0"/>
          <a:chExt cx="0" cy="0"/>
        </a:xfrm>
      </p:grpSpPr>
      <p:sp>
        <p:nvSpPr>
          <p:cNvPr name="TextBox 2" id="2"/>
          <p:cNvSpPr txBox="true"/>
          <p:nvPr/>
        </p:nvSpPr>
        <p:spPr>
          <a:xfrm rot="0">
            <a:off x="2704978" y="2044699"/>
            <a:ext cx="11853024" cy="8242301"/>
          </a:xfrm>
          <a:prstGeom prst="rect">
            <a:avLst/>
          </a:prstGeom>
        </p:spPr>
        <p:txBody>
          <a:bodyPr anchor="t" rtlCol="false" tIns="0" lIns="0" bIns="0" rIns="0">
            <a:spAutoFit/>
          </a:bodyPr>
          <a:lstStyle/>
          <a:p>
            <a:pPr algn="just">
              <a:lnSpc>
                <a:spcPts val="5319"/>
              </a:lnSpc>
            </a:pPr>
            <a:r>
              <a:rPr lang="en-US" sz="3799">
                <a:solidFill>
                  <a:srgbClr val="191919"/>
                </a:solidFill>
                <a:latin typeface="Gotham"/>
              </a:rPr>
              <a:t>SOFTWARE :</a:t>
            </a:r>
          </a:p>
          <a:p>
            <a:pPr algn="just">
              <a:lnSpc>
                <a:spcPts val="1960"/>
              </a:lnSpc>
            </a:pPr>
          </a:p>
          <a:p>
            <a:pPr algn="just" marL="604519" indent="-302260" lvl="1">
              <a:lnSpc>
                <a:spcPts val="3919"/>
              </a:lnSpc>
              <a:buFont typeface="Arial"/>
              <a:buChar char="•"/>
            </a:pPr>
            <a:r>
              <a:rPr lang="en-US" sz="2799">
                <a:solidFill>
                  <a:srgbClr val="191919"/>
                </a:solidFill>
                <a:latin typeface="Gotham"/>
              </a:rPr>
              <a:t>An x64-based processor.</a:t>
            </a:r>
          </a:p>
          <a:p>
            <a:pPr algn="just">
              <a:lnSpc>
                <a:spcPts val="3919"/>
              </a:lnSpc>
            </a:pPr>
          </a:p>
          <a:p>
            <a:pPr algn="just" marL="604519" indent="-302260" lvl="1">
              <a:lnSpc>
                <a:spcPts val="3919"/>
              </a:lnSpc>
              <a:buFont typeface="Arial"/>
              <a:buChar char="•"/>
            </a:pPr>
            <a:r>
              <a:rPr lang="en-US" sz="2799">
                <a:solidFill>
                  <a:srgbClr val="191919"/>
                </a:solidFill>
                <a:latin typeface="Gotham"/>
              </a:rPr>
              <a:t>Anaconda Distributor. </a:t>
            </a:r>
          </a:p>
          <a:p>
            <a:pPr algn="just">
              <a:lnSpc>
                <a:spcPts val="3919"/>
              </a:lnSpc>
            </a:pPr>
          </a:p>
          <a:p>
            <a:pPr algn="just" marL="604519" indent="-302260" lvl="1">
              <a:lnSpc>
                <a:spcPts val="3919"/>
              </a:lnSpc>
              <a:buFont typeface="Arial"/>
              <a:buChar char="•"/>
            </a:pPr>
            <a:r>
              <a:rPr lang="en-US" sz="2799">
                <a:solidFill>
                  <a:srgbClr val="191919"/>
                </a:solidFill>
                <a:latin typeface="Gotham"/>
              </a:rPr>
              <a:t>Python - 3.7 or later versions.</a:t>
            </a:r>
          </a:p>
          <a:p>
            <a:pPr algn="just">
              <a:lnSpc>
                <a:spcPts val="3919"/>
              </a:lnSpc>
            </a:pPr>
          </a:p>
          <a:p>
            <a:pPr algn="just">
              <a:lnSpc>
                <a:spcPts val="5319"/>
              </a:lnSpc>
            </a:pPr>
            <a:r>
              <a:rPr lang="en-US" sz="3799">
                <a:solidFill>
                  <a:srgbClr val="191919"/>
                </a:solidFill>
                <a:latin typeface="Gotham"/>
              </a:rPr>
              <a:t>HARD</a:t>
            </a:r>
            <a:r>
              <a:rPr lang="en-US" sz="3799">
                <a:solidFill>
                  <a:srgbClr val="191919"/>
                </a:solidFill>
                <a:latin typeface="Gotham"/>
              </a:rPr>
              <a:t>WARE :</a:t>
            </a:r>
          </a:p>
          <a:p>
            <a:pPr algn="just">
              <a:lnSpc>
                <a:spcPts val="3919"/>
              </a:lnSpc>
            </a:pPr>
          </a:p>
          <a:p>
            <a:pPr algn="just" marL="604519" indent="-302260" lvl="1">
              <a:lnSpc>
                <a:spcPts val="3919"/>
              </a:lnSpc>
              <a:buFont typeface="Arial"/>
              <a:buChar char="•"/>
            </a:pPr>
            <a:r>
              <a:rPr lang="en-US" sz="2799">
                <a:solidFill>
                  <a:srgbClr val="191919"/>
                </a:solidFill>
                <a:latin typeface="Gotham"/>
              </a:rPr>
              <a:t>4 GB of RAM.</a:t>
            </a:r>
          </a:p>
          <a:p>
            <a:pPr algn="just">
              <a:lnSpc>
                <a:spcPts val="3919"/>
              </a:lnSpc>
            </a:pPr>
          </a:p>
          <a:p>
            <a:pPr algn="just" marL="604519" indent="-302260" lvl="1">
              <a:lnSpc>
                <a:spcPts val="3919"/>
              </a:lnSpc>
              <a:buFont typeface="Arial"/>
              <a:buChar char="•"/>
            </a:pPr>
            <a:r>
              <a:rPr lang="en-US" sz="2799">
                <a:solidFill>
                  <a:srgbClr val="191919"/>
                </a:solidFill>
                <a:latin typeface="Gotham"/>
              </a:rPr>
              <a:t> 80 GB of hard disk capacity. </a:t>
            </a:r>
          </a:p>
          <a:p>
            <a:pPr algn="just">
              <a:lnSpc>
                <a:spcPts val="3919"/>
              </a:lnSpc>
            </a:pPr>
          </a:p>
          <a:p>
            <a:pPr algn="just" marL="604519" indent="-302260" lvl="1">
              <a:lnSpc>
                <a:spcPts val="3919"/>
              </a:lnSpc>
              <a:buFont typeface="Arial"/>
              <a:buChar char="•"/>
            </a:pPr>
            <a:r>
              <a:rPr lang="en-US" sz="2799">
                <a:solidFill>
                  <a:srgbClr val="191919"/>
                </a:solidFill>
                <a:latin typeface="Gotham"/>
              </a:rPr>
              <a:t>15 inch color monitor. </a:t>
            </a:r>
          </a:p>
          <a:p>
            <a:pPr algn="just">
              <a:lnSpc>
                <a:spcPts val="5879"/>
              </a:lnSpc>
            </a:pPr>
          </a:p>
        </p:txBody>
      </p:sp>
      <p:sp>
        <p:nvSpPr>
          <p:cNvPr name="TextBox 3" id="3"/>
          <p:cNvSpPr txBox="true"/>
          <p:nvPr/>
        </p:nvSpPr>
        <p:spPr>
          <a:xfrm rot="0">
            <a:off x="2647828" y="504045"/>
            <a:ext cx="12784193" cy="1277785"/>
          </a:xfrm>
          <a:prstGeom prst="rect">
            <a:avLst/>
          </a:prstGeom>
        </p:spPr>
        <p:txBody>
          <a:bodyPr anchor="t" rtlCol="false" tIns="0" lIns="0" bIns="0" rIns="0">
            <a:spAutoFit/>
          </a:bodyPr>
          <a:lstStyle/>
          <a:p>
            <a:pPr>
              <a:lnSpc>
                <a:spcPts val="10420"/>
              </a:lnSpc>
              <a:spcBef>
                <a:spcPct val="0"/>
              </a:spcBef>
            </a:pPr>
            <a:r>
              <a:rPr lang="en-US" sz="7443">
                <a:solidFill>
                  <a:srgbClr val="191919"/>
                </a:solidFill>
                <a:latin typeface="Gotham Bold"/>
              </a:rPr>
              <a:t>SYSTEM SPECIFICATION</a:t>
            </a:r>
          </a:p>
        </p:txBody>
      </p:sp>
      <p:grpSp>
        <p:nvGrpSpPr>
          <p:cNvPr name="Group 4" id="4"/>
          <p:cNvGrpSpPr/>
          <p:nvPr/>
        </p:nvGrpSpPr>
        <p:grpSpPr>
          <a:xfrm rot="0">
            <a:off x="371560" y="6986479"/>
            <a:ext cx="992463" cy="992463"/>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6" id="6"/>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8</a:t>
              </a:r>
            </a:p>
          </p:txBody>
        </p:sp>
      </p:grpSp>
      <p:grpSp>
        <p:nvGrpSpPr>
          <p:cNvPr name="Group 7" id="7"/>
          <p:cNvGrpSpPr/>
          <p:nvPr/>
        </p:nvGrpSpPr>
        <p:grpSpPr>
          <a:xfrm rot="0">
            <a:off x="500505" y="3291359"/>
            <a:ext cx="750310" cy="802945"/>
            <a:chOff x="0" y="0"/>
            <a:chExt cx="812800" cy="869819"/>
          </a:xfrm>
        </p:grpSpPr>
        <p:sp>
          <p:nvSpPr>
            <p:cNvPr name="Freeform 8" id="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9" id="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0" id="10"/>
          <p:cNvGrpSpPr/>
          <p:nvPr/>
        </p:nvGrpSpPr>
        <p:grpSpPr>
          <a:xfrm rot="0">
            <a:off x="500505" y="1352488"/>
            <a:ext cx="734573" cy="786104"/>
            <a:chOff x="0" y="0"/>
            <a:chExt cx="812800" cy="869819"/>
          </a:xfrm>
        </p:grpSpPr>
        <p:sp>
          <p:nvSpPr>
            <p:cNvPr name="Freeform 11" id="1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2" id="1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3" id="13"/>
          <p:cNvGrpSpPr/>
          <p:nvPr/>
        </p:nvGrpSpPr>
        <p:grpSpPr>
          <a:xfrm rot="0">
            <a:off x="545381" y="4246704"/>
            <a:ext cx="705434" cy="754921"/>
            <a:chOff x="0" y="0"/>
            <a:chExt cx="812800" cy="869819"/>
          </a:xfrm>
        </p:grpSpPr>
        <p:sp>
          <p:nvSpPr>
            <p:cNvPr name="Freeform 14" id="1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5" id="1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6" id="16"/>
          <p:cNvGrpSpPr/>
          <p:nvPr/>
        </p:nvGrpSpPr>
        <p:grpSpPr>
          <a:xfrm rot="0">
            <a:off x="500505" y="2281467"/>
            <a:ext cx="750310" cy="802945"/>
            <a:chOff x="0" y="0"/>
            <a:chExt cx="812800" cy="869819"/>
          </a:xfrm>
        </p:grpSpPr>
        <p:sp>
          <p:nvSpPr>
            <p:cNvPr name="Freeform 17" id="1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8" id="1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9" id="19"/>
          <p:cNvGrpSpPr/>
          <p:nvPr/>
        </p:nvGrpSpPr>
        <p:grpSpPr>
          <a:xfrm rot="0">
            <a:off x="500505" y="6031134"/>
            <a:ext cx="750310" cy="802945"/>
            <a:chOff x="0" y="0"/>
            <a:chExt cx="812800" cy="869819"/>
          </a:xfrm>
        </p:grpSpPr>
        <p:sp>
          <p:nvSpPr>
            <p:cNvPr name="Freeform 20" id="2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1" id="2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2" id="22"/>
          <p:cNvGrpSpPr/>
          <p:nvPr/>
        </p:nvGrpSpPr>
        <p:grpSpPr>
          <a:xfrm rot="0">
            <a:off x="520210" y="5154026"/>
            <a:ext cx="730606" cy="781858"/>
            <a:chOff x="0" y="0"/>
            <a:chExt cx="812800" cy="869819"/>
          </a:xfrm>
        </p:grpSpPr>
        <p:sp>
          <p:nvSpPr>
            <p:cNvPr name="Freeform 23" id="2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4" id="2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5" id="25"/>
          <p:cNvGrpSpPr/>
          <p:nvPr/>
        </p:nvGrpSpPr>
        <p:grpSpPr>
          <a:xfrm rot="0">
            <a:off x="500505" y="406668"/>
            <a:ext cx="750310" cy="802945"/>
            <a:chOff x="0" y="0"/>
            <a:chExt cx="812800" cy="869819"/>
          </a:xfrm>
        </p:grpSpPr>
        <p:sp>
          <p:nvSpPr>
            <p:cNvPr name="Freeform 26" id="2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7" id="2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28" id="28"/>
          <p:cNvGrpSpPr/>
          <p:nvPr/>
        </p:nvGrpSpPr>
        <p:grpSpPr>
          <a:xfrm rot="0">
            <a:off x="500505" y="8139971"/>
            <a:ext cx="750310" cy="802945"/>
            <a:chOff x="0" y="0"/>
            <a:chExt cx="812800" cy="869819"/>
          </a:xfrm>
        </p:grpSpPr>
        <p:sp>
          <p:nvSpPr>
            <p:cNvPr name="Freeform 29" id="2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0" id="3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31" id="31"/>
          <p:cNvGrpSpPr/>
          <p:nvPr/>
        </p:nvGrpSpPr>
        <p:grpSpPr>
          <a:xfrm rot="0">
            <a:off x="538605" y="9092619"/>
            <a:ext cx="712210" cy="762173"/>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4" id="34"/>
          <p:cNvGrpSpPr/>
          <p:nvPr/>
        </p:nvGrpSpPr>
        <p:grpSpPr>
          <a:xfrm rot="-92219">
            <a:off x="-1249329" y="-2000602"/>
            <a:ext cx="3499668" cy="13405540"/>
            <a:chOff x="0" y="0"/>
            <a:chExt cx="212191" cy="812800"/>
          </a:xfrm>
        </p:grpSpPr>
        <p:sp>
          <p:nvSpPr>
            <p:cNvPr name="Freeform 35" id="35"/>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6" id="36"/>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TextBox 37" id="37"/>
          <p:cNvSpPr txBox="true"/>
          <p:nvPr/>
        </p:nvSpPr>
        <p:spPr>
          <a:xfrm rot="0">
            <a:off x="9454390" y="7072204"/>
            <a:ext cx="6074750" cy="2502714"/>
          </a:xfrm>
          <a:prstGeom prst="rect">
            <a:avLst/>
          </a:prstGeom>
        </p:spPr>
        <p:txBody>
          <a:bodyPr anchor="t" rtlCol="false" tIns="0" lIns="0" bIns="0" rIns="0">
            <a:spAutoFit/>
          </a:bodyPr>
          <a:lstStyle/>
          <a:p>
            <a:pPr marL="623851" indent="-311926" lvl="1">
              <a:lnSpc>
                <a:spcPts val="4045"/>
              </a:lnSpc>
              <a:buFont typeface="Arial"/>
              <a:buChar char="•"/>
            </a:pPr>
            <a:r>
              <a:rPr lang="en-US" sz="2889">
                <a:solidFill>
                  <a:srgbClr val="191919"/>
                </a:solidFill>
                <a:latin typeface="Gotham"/>
              </a:rPr>
              <a:t>52x CD-ROM drive. </a:t>
            </a:r>
          </a:p>
          <a:p>
            <a:pPr>
              <a:lnSpc>
                <a:spcPts val="4045"/>
              </a:lnSpc>
            </a:pPr>
          </a:p>
          <a:p>
            <a:pPr marL="623851" indent="-311926" lvl="1">
              <a:lnSpc>
                <a:spcPts val="4045"/>
              </a:lnSpc>
              <a:buFont typeface="Arial"/>
              <a:buChar char="•"/>
            </a:pPr>
            <a:r>
              <a:rPr lang="en-US" sz="2889">
                <a:solidFill>
                  <a:srgbClr val="191919"/>
                </a:solidFill>
                <a:latin typeface="Gotham"/>
              </a:rPr>
              <a:t>Full HD webcam. </a:t>
            </a:r>
          </a:p>
          <a:p>
            <a:pPr>
              <a:lnSpc>
                <a:spcPts val="4045"/>
              </a:lnSpc>
            </a:pPr>
          </a:p>
          <a:p>
            <a:pPr marL="623851" indent="-311926" lvl="1">
              <a:lnSpc>
                <a:spcPts val="4045"/>
              </a:lnSpc>
              <a:buFont typeface="Arial"/>
              <a:buChar char="•"/>
            </a:pPr>
            <a:r>
              <a:rPr lang="en-US" sz="2889">
                <a:solidFill>
                  <a:srgbClr val="191919"/>
                </a:solidFill>
                <a:latin typeface="Gotham"/>
              </a:rPr>
              <a:t>Core i3 processor and above. </a:t>
            </a:r>
          </a:p>
        </p:txBody>
      </p:sp>
      <p:sp>
        <p:nvSpPr>
          <p:cNvPr name="TextBox 38" id="38"/>
          <p:cNvSpPr txBox="true"/>
          <p:nvPr/>
        </p:nvSpPr>
        <p:spPr>
          <a:xfrm rot="0">
            <a:off x="9454390" y="2971535"/>
            <a:ext cx="7785566" cy="2502714"/>
          </a:xfrm>
          <a:prstGeom prst="rect">
            <a:avLst/>
          </a:prstGeom>
        </p:spPr>
        <p:txBody>
          <a:bodyPr anchor="t" rtlCol="false" tIns="0" lIns="0" bIns="0" rIns="0">
            <a:spAutoFit/>
          </a:bodyPr>
          <a:lstStyle/>
          <a:p>
            <a:pPr marL="623851" indent="-311926" lvl="1">
              <a:lnSpc>
                <a:spcPts val="4045"/>
              </a:lnSpc>
              <a:buFont typeface="Arial"/>
              <a:buChar char="•"/>
            </a:pPr>
            <a:r>
              <a:rPr lang="en-US" sz="2889">
                <a:solidFill>
                  <a:srgbClr val="191919"/>
                </a:solidFill>
                <a:latin typeface="Gotham"/>
              </a:rPr>
              <a:t>Visual Studio Code. </a:t>
            </a:r>
          </a:p>
          <a:p>
            <a:pPr>
              <a:lnSpc>
                <a:spcPts val="4045"/>
              </a:lnSpc>
            </a:pPr>
          </a:p>
          <a:p>
            <a:pPr marL="623851" indent="-311926" lvl="1">
              <a:lnSpc>
                <a:spcPts val="4045"/>
              </a:lnSpc>
              <a:buFont typeface="Arial"/>
              <a:buChar char="•"/>
            </a:pPr>
            <a:r>
              <a:rPr lang="en-US" sz="2889">
                <a:solidFill>
                  <a:srgbClr val="191919"/>
                </a:solidFill>
                <a:latin typeface="Gotham"/>
              </a:rPr>
              <a:t>Windows 7 or later versions. (64 bit)</a:t>
            </a:r>
          </a:p>
          <a:p>
            <a:pPr>
              <a:lnSpc>
                <a:spcPts val="4045"/>
              </a:lnSpc>
            </a:pPr>
          </a:p>
          <a:p>
            <a:pPr marL="623851" indent="-311926" lvl="1">
              <a:lnSpc>
                <a:spcPts val="4045"/>
              </a:lnSpc>
              <a:buFont typeface="Arial"/>
              <a:buChar char="•"/>
            </a:pPr>
            <a:r>
              <a:rPr lang="en-US" sz="2889">
                <a:solidFill>
                  <a:srgbClr val="191919"/>
                </a:solidFill>
                <a:latin typeface="Gotham"/>
              </a:rPr>
              <a:t>Text editor such as Notepad, MS Word.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561043" y="9100687"/>
            <a:ext cx="508158" cy="543805"/>
            <a:chOff x="0" y="0"/>
            <a:chExt cx="812800" cy="869819"/>
          </a:xfrm>
        </p:grpSpPr>
        <p:sp>
          <p:nvSpPr>
            <p:cNvPr name="Freeform 3" id="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4" id="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13</a:t>
              </a:r>
            </a:p>
          </p:txBody>
        </p:sp>
      </p:grpSp>
      <p:grpSp>
        <p:nvGrpSpPr>
          <p:cNvPr name="Group 5" id="5"/>
          <p:cNvGrpSpPr/>
          <p:nvPr/>
        </p:nvGrpSpPr>
        <p:grpSpPr>
          <a:xfrm rot="0">
            <a:off x="376695" y="4227289"/>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5</a:t>
              </a:r>
            </a:p>
          </p:txBody>
        </p:sp>
      </p:grpSp>
      <p:grpSp>
        <p:nvGrpSpPr>
          <p:cNvPr name="Group 8" id="8"/>
          <p:cNvGrpSpPr/>
          <p:nvPr/>
        </p:nvGrpSpPr>
        <p:grpSpPr>
          <a:xfrm rot="0">
            <a:off x="490980" y="3272873"/>
            <a:ext cx="750310" cy="80294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11" id="11"/>
          <p:cNvGrpSpPr/>
          <p:nvPr/>
        </p:nvGrpSpPr>
        <p:grpSpPr>
          <a:xfrm rot="0">
            <a:off x="490980" y="1334001"/>
            <a:ext cx="734573" cy="786104"/>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4" id="14"/>
          <p:cNvGrpSpPr/>
          <p:nvPr/>
        </p:nvGrpSpPr>
        <p:grpSpPr>
          <a:xfrm rot="0">
            <a:off x="490980" y="398105"/>
            <a:ext cx="705434" cy="754921"/>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17" id="17"/>
          <p:cNvGrpSpPr/>
          <p:nvPr/>
        </p:nvGrpSpPr>
        <p:grpSpPr>
          <a:xfrm rot="0">
            <a:off x="490980" y="2262981"/>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20" id="20"/>
          <p:cNvGrpSpPr/>
          <p:nvPr/>
        </p:nvGrpSpPr>
        <p:grpSpPr>
          <a:xfrm rot="0">
            <a:off x="500505" y="6315006"/>
            <a:ext cx="750310" cy="80294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3" id="23"/>
          <p:cNvGrpSpPr/>
          <p:nvPr/>
        </p:nvGrpSpPr>
        <p:grpSpPr>
          <a:xfrm rot="0">
            <a:off x="520210" y="5437897"/>
            <a:ext cx="730606" cy="781858"/>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6" id="26"/>
          <p:cNvGrpSpPr/>
          <p:nvPr/>
        </p:nvGrpSpPr>
        <p:grpSpPr>
          <a:xfrm rot="0">
            <a:off x="500505" y="7241776"/>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9" id="29"/>
          <p:cNvGrpSpPr/>
          <p:nvPr/>
        </p:nvGrpSpPr>
        <p:grpSpPr>
          <a:xfrm rot="0">
            <a:off x="500505" y="8139971"/>
            <a:ext cx="750310" cy="802945"/>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32" id="32"/>
          <p:cNvGrpSpPr/>
          <p:nvPr/>
        </p:nvGrpSpPr>
        <p:grpSpPr>
          <a:xfrm rot="0">
            <a:off x="538605" y="9092619"/>
            <a:ext cx="712210" cy="762173"/>
            <a:chOff x="0" y="0"/>
            <a:chExt cx="812800" cy="869819"/>
          </a:xfrm>
        </p:grpSpPr>
        <p:sp>
          <p:nvSpPr>
            <p:cNvPr name="Freeform 33" id="3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5" id="35"/>
          <p:cNvGrpSpPr/>
          <p:nvPr/>
        </p:nvGrpSpPr>
        <p:grpSpPr>
          <a:xfrm rot="-92219">
            <a:off x="-1249329" y="-2000602"/>
            <a:ext cx="3499668" cy="13405540"/>
            <a:chOff x="0" y="0"/>
            <a:chExt cx="212191" cy="812800"/>
          </a:xfrm>
        </p:grpSpPr>
        <p:sp>
          <p:nvSpPr>
            <p:cNvPr name="Freeform 36" id="36"/>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7" id="37"/>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8" id="38"/>
          <p:cNvSpPr/>
          <p:nvPr/>
        </p:nvSpPr>
        <p:spPr>
          <a:xfrm flipH="false" flipV="false" rot="0">
            <a:off x="2429493" y="4133946"/>
            <a:ext cx="15673269" cy="4006026"/>
          </a:xfrm>
          <a:custGeom>
            <a:avLst/>
            <a:gdLst/>
            <a:ahLst/>
            <a:cxnLst/>
            <a:rect r="r" b="b" t="t" l="l"/>
            <a:pathLst>
              <a:path h="4006026" w="15673269">
                <a:moveTo>
                  <a:pt x="0" y="0"/>
                </a:moveTo>
                <a:lnTo>
                  <a:pt x="15673269" y="0"/>
                </a:lnTo>
                <a:lnTo>
                  <a:pt x="15673269" y="4006025"/>
                </a:lnTo>
                <a:lnTo>
                  <a:pt x="0" y="4006025"/>
                </a:lnTo>
                <a:lnTo>
                  <a:pt x="0" y="0"/>
                </a:lnTo>
                <a:close/>
              </a:path>
            </a:pathLst>
          </a:custGeom>
          <a:blipFill>
            <a:blip r:embed="rId2"/>
            <a:stretch>
              <a:fillRect l="0" t="0" r="0" b="0"/>
            </a:stretch>
          </a:blipFill>
        </p:spPr>
      </p:sp>
      <p:sp>
        <p:nvSpPr>
          <p:cNvPr name="TextBox 39" id="39"/>
          <p:cNvSpPr txBox="true"/>
          <p:nvPr/>
        </p:nvSpPr>
        <p:spPr>
          <a:xfrm rot="0">
            <a:off x="3988332" y="1200651"/>
            <a:ext cx="12784193" cy="1152690"/>
          </a:xfrm>
          <a:prstGeom prst="rect">
            <a:avLst/>
          </a:prstGeom>
        </p:spPr>
        <p:txBody>
          <a:bodyPr anchor="t" rtlCol="false" tIns="0" lIns="0" bIns="0" rIns="0">
            <a:spAutoFit/>
          </a:bodyPr>
          <a:lstStyle/>
          <a:p>
            <a:pPr>
              <a:lnSpc>
                <a:spcPts val="9440"/>
              </a:lnSpc>
              <a:spcBef>
                <a:spcPct val="0"/>
              </a:spcBef>
            </a:pPr>
            <a:r>
              <a:rPr lang="en-US" sz="6743">
                <a:solidFill>
                  <a:srgbClr val="191919"/>
                </a:solidFill>
                <a:latin typeface="Gotham Bold"/>
              </a:rPr>
              <a:t>SYSTEM  ARCHITECTURE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421572" y="5198718"/>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6</a:t>
              </a:r>
            </a:p>
          </p:txBody>
        </p:sp>
      </p:grpSp>
      <p:grpSp>
        <p:nvGrpSpPr>
          <p:cNvPr name="Group 5" id="5"/>
          <p:cNvGrpSpPr/>
          <p:nvPr/>
        </p:nvGrpSpPr>
        <p:grpSpPr>
          <a:xfrm rot="0">
            <a:off x="520210" y="3290865"/>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8" id="8"/>
          <p:cNvGrpSpPr/>
          <p:nvPr/>
        </p:nvGrpSpPr>
        <p:grpSpPr>
          <a:xfrm rot="0">
            <a:off x="520210" y="1351994"/>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1" id="11"/>
          <p:cNvGrpSpPr/>
          <p:nvPr/>
        </p:nvGrpSpPr>
        <p:grpSpPr>
          <a:xfrm rot="0">
            <a:off x="565086" y="4246211"/>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4" id="14"/>
          <p:cNvGrpSpPr/>
          <p:nvPr/>
        </p:nvGrpSpPr>
        <p:grpSpPr>
          <a:xfrm rot="0">
            <a:off x="520210" y="2280974"/>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7" id="17"/>
          <p:cNvGrpSpPr/>
          <p:nvPr/>
        </p:nvGrpSpPr>
        <p:grpSpPr>
          <a:xfrm rot="0">
            <a:off x="500505" y="6315006"/>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7</a:t>
              </a:r>
            </a:p>
          </p:txBody>
        </p:sp>
      </p:grpSp>
      <p:grpSp>
        <p:nvGrpSpPr>
          <p:cNvPr name="Group 20" id="20"/>
          <p:cNvGrpSpPr/>
          <p:nvPr/>
        </p:nvGrpSpPr>
        <p:grpSpPr>
          <a:xfrm rot="0">
            <a:off x="565086" y="417736"/>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9144000" y="1660154"/>
            <a:ext cx="9410643" cy="8626846"/>
          </a:xfrm>
          <a:custGeom>
            <a:avLst/>
            <a:gdLst/>
            <a:ahLst/>
            <a:cxnLst/>
            <a:rect r="r" b="b" t="t" l="l"/>
            <a:pathLst>
              <a:path h="8626846" w="9410643">
                <a:moveTo>
                  <a:pt x="0" y="0"/>
                </a:moveTo>
                <a:lnTo>
                  <a:pt x="9410643" y="0"/>
                </a:lnTo>
                <a:lnTo>
                  <a:pt x="9410643" y="8626846"/>
                </a:lnTo>
                <a:lnTo>
                  <a:pt x="0" y="8626846"/>
                </a:lnTo>
                <a:lnTo>
                  <a:pt x="0" y="0"/>
                </a:lnTo>
                <a:close/>
              </a:path>
            </a:pathLst>
          </a:custGeom>
          <a:blipFill>
            <a:blip r:embed="rId2"/>
            <a:stretch>
              <a:fillRect l="-1534" t="0" r="-1534" b="0"/>
            </a:stretch>
          </a:blipFill>
        </p:spPr>
      </p:sp>
      <p:sp>
        <p:nvSpPr>
          <p:cNvPr name="TextBox 36" id="36"/>
          <p:cNvSpPr txBox="true"/>
          <p:nvPr/>
        </p:nvSpPr>
        <p:spPr>
          <a:xfrm rot="0">
            <a:off x="2429493" y="293911"/>
            <a:ext cx="12784193" cy="1038225"/>
          </a:xfrm>
          <a:prstGeom prst="rect">
            <a:avLst/>
          </a:prstGeom>
        </p:spPr>
        <p:txBody>
          <a:bodyPr anchor="t" rtlCol="false" tIns="0" lIns="0" bIns="0" rIns="0">
            <a:spAutoFit/>
          </a:bodyPr>
          <a:lstStyle/>
          <a:p>
            <a:pPr>
              <a:lnSpc>
                <a:spcPts val="8400"/>
              </a:lnSpc>
              <a:spcBef>
                <a:spcPct val="0"/>
              </a:spcBef>
            </a:pPr>
            <a:r>
              <a:rPr lang="en-US" sz="6000">
                <a:solidFill>
                  <a:srgbClr val="191919"/>
                </a:solidFill>
                <a:latin typeface="Gotham Bold"/>
              </a:rPr>
              <a:t>FRAMEWORKS EMPLOYED</a:t>
            </a:r>
          </a:p>
        </p:txBody>
      </p:sp>
      <p:sp>
        <p:nvSpPr>
          <p:cNvPr name="TextBox 37" id="37"/>
          <p:cNvSpPr txBox="true"/>
          <p:nvPr/>
        </p:nvSpPr>
        <p:spPr>
          <a:xfrm rot="0">
            <a:off x="2230783" y="1612529"/>
            <a:ext cx="7197089" cy="8446775"/>
          </a:xfrm>
          <a:prstGeom prst="rect">
            <a:avLst/>
          </a:prstGeom>
        </p:spPr>
        <p:txBody>
          <a:bodyPr anchor="t" rtlCol="false" tIns="0" lIns="0" bIns="0" rIns="0">
            <a:spAutoFit/>
          </a:bodyPr>
          <a:lstStyle/>
          <a:p>
            <a:pPr algn="just">
              <a:lnSpc>
                <a:spcPts val="3640"/>
              </a:lnSpc>
            </a:pPr>
          </a:p>
          <a:p>
            <a:pPr algn="just">
              <a:lnSpc>
                <a:spcPts val="560"/>
              </a:lnSpc>
            </a:pPr>
          </a:p>
          <a:p>
            <a:pPr algn="just" marL="539749" indent="-269875" lvl="1">
              <a:lnSpc>
                <a:spcPts val="3499"/>
              </a:lnSpc>
              <a:buFont typeface="Arial"/>
              <a:buChar char="•"/>
            </a:pPr>
            <a:r>
              <a:rPr lang="en-US" sz="2499">
                <a:solidFill>
                  <a:srgbClr val="191919"/>
                </a:solidFill>
                <a:latin typeface="Gotham"/>
              </a:rPr>
              <a:t>It</a:t>
            </a:r>
            <a:r>
              <a:rPr lang="en-US" sz="2499">
                <a:solidFill>
                  <a:srgbClr val="191919"/>
                </a:solidFill>
                <a:latin typeface="Gotham"/>
              </a:rPr>
              <a:t> is a face detection algorithm that efficiently detects and localizes faces in images or video frames.</a:t>
            </a:r>
          </a:p>
          <a:p>
            <a:pPr algn="just">
              <a:lnSpc>
                <a:spcPts val="3499"/>
              </a:lnSpc>
            </a:pPr>
          </a:p>
          <a:p>
            <a:pPr algn="just" marL="539749" indent="-269875" lvl="1">
              <a:lnSpc>
                <a:spcPts val="3499"/>
              </a:lnSpc>
              <a:buFont typeface="Arial"/>
              <a:buChar char="•"/>
            </a:pPr>
            <a:r>
              <a:rPr lang="en-US" sz="2499">
                <a:solidFill>
                  <a:srgbClr val="191919"/>
                </a:solidFill>
                <a:latin typeface="Gotham"/>
              </a:rPr>
              <a:t>It consists of three stages: face proposal network, bounding box regression network, and facial landmark detection.</a:t>
            </a:r>
          </a:p>
          <a:p>
            <a:pPr algn="just">
              <a:lnSpc>
                <a:spcPts val="3499"/>
              </a:lnSpc>
            </a:pPr>
          </a:p>
          <a:p>
            <a:pPr algn="just" marL="539749" indent="-269875" lvl="1">
              <a:lnSpc>
                <a:spcPts val="3499"/>
              </a:lnSpc>
              <a:buFont typeface="Arial"/>
              <a:buChar char="•"/>
            </a:pPr>
            <a:r>
              <a:rPr lang="en-US" sz="2499">
                <a:solidFill>
                  <a:srgbClr val="191919"/>
                </a:solidFill>
                <a:latin typeface="Gotham"/>
              </a:rPr>
              <a:t>PNet (Primary Network): It is responsible for feature extraction.</a:t>
            </a:r>
          </a:p>
          <a:p>
            <a:pPr algn="just">
              <a:lnSpc>
                <a:spcPts val="3499"/>
              </a:lnSpc>
            </a:pPr>
          </a:p>
          <a:p>
            <a:pPr algn="just" marL="539749" indent="-269875" lvl="1">
              <a:lnSpc>
                <a:spcPts val="3499"/>
              </a:lnSpc>
              <a:buFont typeface="Arial"/>
              <a:buChar char="•"/>
            </a:pPr>
            <a:r>
              <a:rPr lang="en-US" sz="2499">
                <a:solidFill>
                  <a:srgbClr val="191919"/>
                </a:solidFill>
                <a:latin typeface="Gotham"/>
              </a:rPr>
              <a:t>RNet (Refinement Network): Refines features extracted by the PNet for improved accuracy.</a:t>
            </a:r>
          </a:p>
          <a:p>
            <a:pPr algn="just">
              <a:lnSpc>
                <a:spcPts val="3499"/>
              </a:lnSpc>
            </a:pPr>
          </a:p>
          <a:p>
            <a:pPr algn="just" marL="539749" indent="-269875" lvl="1">
              <a:lnSpc>
                <a:spcPts val="3499"/>
              </a:lnSpc>
              <a:buFont typeface="Arial"/>
              <a:buChar char="•"/>
            </a:pPr>
            <a:r>
              <a:rPr lang="en-US" sz="2499">
                <a:solidFill>
                  <a:srgbClr val="191919"/>
                </a:solidFill>
                <a:latin typeface="Gotham"/>
              </a:rPr>
              <a:t>ONet (Output Network): Produces the desired output or prediction based on refined features from previous layers</a:t>
            </a:r>
          </a:p>
        </p:txBody>
      </p:sp>
      <p:sp>
        <p:nvSpPr>
          <p:cNvPr name="TextBox 38" id="38"/>
          <p:cNvSpPr txBox="true"/>
          <p:nvPr/>
        </p:nvSpPr>
        <p:spPr>
          <a:xfrm rot="0">
            <a:off x="2429493" y="1458026"/>
            <a:ext cx="10262146" cy="507366"/>
          </a:xfrm>
          <a:prstGeom prst="rect">
            <a:avLst/>
          </a:prstGeom>
        </p:spPr>
        <p:txBody>
          <a:bodyPr anchor="t" rtlCol="false" tIns="0" lIns="0" bIns="0" rIns="0">
            <a:spAutoFit/>
          </a:bodyPr>
          <a:lstStyle/>
          <a:p>
            <a:pPr algn="ctr">
              <a:lnSpc>
                <a:spcPts val="4059"/>
              </a:lnSpc>
              <a:spcBef>
                <a:spcPct val="0"/>
              </a:spcBef>
            </a:pPr>
            <a:r>
              <a:rPr lang="en-US" sz="2899">
                <a:solidFill>
                  <a:srgbClr val="191919"/>
                </a:solidFill>
                <a:latin typeface="Gotham Bold"/>
              </a:rPr>
              <a:t>Multi-task Cascaded Convolutional Networks (MTCNN)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424305" y="6166277"/>
            <a:ext cx="992463" cy="99246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CDFFD8">
                    <a:alpha val="100000"/>
                  </a:srgbClr>
                </a:gs>
                <a:gs pos="100000">
                  <a:srgbClr val="94B9FF">
                    <a:alpha val="100000"/>
                  </a:srgbClr>
                </a:gs>
              </a:gsLst>
              <a:lin ang="0"/>
            </a:gradFill>
          </p:spPr>
        </p:sp>
        <p:sp>
          <p:nvSpPr>
            <p:cNvPr name="TextBox 4" id="4"/>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rPr>
                <a:t>7</a:t>
              </a:r>
            </a:p>
          </p:txBody>
        </p:sp>
      </p:grpSp>
      <p:grpSp>
        <p:nvGrpSpPr>
          <p:cNvPr name="Group 5" id="5"/>
          <p:cNvGrpSpPr/>
          <p:nvPr/>
        </p:nvGrpSpPr>
        <p:grpSpPr>
          <a:xfrm rot="0">
            <a:off x="500505" y="3318815"/>
            <a:ext cx="750310" cy="802945"/>
            <a:chOff x="0" y="0"/>
            <a:chExt cx="812800" cy="869819"/>
          </a:xfrm>
        </p:grpSpPr>
        <p:sp>
          <p:nvSpPr>
            <p:cNvPr name="Freeform 6" id="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7" id="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4</a:t>
              </a:r>
            </a:p>
          </p:txBody>
        </p:sp>
      </p:grpSp>
      <p:grpSp>
        <p:nvGrpSpPr>
          <p:cNvPr name="Group 8" id="8"/>
          <p:cNvGrpSpPr/>
          <p:nvPr/>
        </p:nvGrpSpPr>
        <p:grpSpPr>
          <a:xfrm rot="0">
            <a:off x="500505" y="1379943"/>
            <a:ext cx="734573" cy="786104"/>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2</a:t>
              </a:r>
            </a:p>
          </p:txBody>
        </p:sp>
      </p:grpSp>
      <p:grpSp>
        <p:nvGrpSpPr>
          <p:cNvPr name="Group 11" id="11"/>
          <p:cNvGrpSpPr/>
          <p:nvPr/>
        </p:nvGrpSpPr>
        <p:grpSpPr>
          <a:xfrm rot="0">
            <a:off x="545381" y="4274160"/>
            <a:ext cx="705434" cy="754921"/>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5</a:t>
              </a:r>
            </a:p>
          </p:txBody>
        </p:sp>
      </p:grpSp>
      <p:grpSp>
        <p:nvGrpSpPr>
          <p:cNvPr name="Group 14" id="14"/>
          <p:cNvGrpSpPr/>
          <p:nvPr/>
        </p:nvGrpSpPr>
        <p:grpSpPr>
          <a:xfrm rot="0">
            <a:off x="500505" y="2308923"/>
            <a:ext cx="750310" cy="80294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3</a:t>
              </a:r>
            </a:p>
          </p:txBody>
        </p:sp>
      </p:grpSp>
      <p:grpSp>
        <p:nvGrpSpPr>
          <p:cNvPr name="Group 17" id="17"/>
          <p:cNvGrpSpPr/>
          <p:nvPr/>
        </p:nvGrpSpPr>
        <p:grpSpPr>
          <a:xfrm rot="0">
            <a:off x="545381" y="5280295"/>
            <a:ext cx="750310" cy="80294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6</a:t>
              </a:r>
            </a:p>
          </p:txBody>
        </p:sp>
      </p:grpSp>
      <p:grpSp>
        <p:nvGrpSpPr>
          <p:cNvPr name="Group 20" id="20"/>
          <p:cNvGrpSpPr/>
          <p:nvPr/>
        </p:nvGrpSpPr>
        <p:grpSpPr>
          <a:xfrm rot="0">
            <a:off x="502489" y="388535"/>
            <a:ext cx="730606" cy="781858"/>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a:t>
              </a:r>
            </a:p>
          </p:txBody>
        </p:sp>
      </p:grpSp>
      <p:grpSp>
        <p:nvGrpSpPr>
          <p:cNvPr name="Group 23" id="23"/>
          <p:cNvGrpSpPr/>
          <p:nvPr/>
        </p:nvGrpSpPr>
        <p:grpSpPr>
          <a:xfrm rot="0">
            <a:off x="500505" y="7241776"/>
            <a:ext cx="750310" cy="80294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8</a:t>
              </a:r>
            </a:p>
          </p:txBody>
        </p:sp>
      </p:grpSp>
      <p:grpSp>
        <p:nvGrpSpPr>
          <p:cNvPr name="Group 26" id="26"/>
          <p:cNvGrpSpPr/>
          <p:nvPr/>
        </p:nvGrpSpPr>
        <p:grpSpPr>
          <a:xfrm rot="0">
            <a:off x="500505" y="8139971"/>
            <a:ext cx="750310" cy="80294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9</a:t>
              </a:r>
            </a:p>
          </p:txBody>
        </p:sp>
      </p:grpSp>
      <p:grpSp>
        <p:nvGrpSpPr>
          <p:cNvPr name="Group 29" id="29"/>
          <p:cNvGrpSpPr/>
          <p:nvPr/>
        </p:nvGrpSpPr>
        <p:grpSpPr>
          <a:xfrm rot="0">
            <a:off x="538605" y="9092619"/>
            <a:ext cx="712210" cy="762173"/>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gradFill>
                <a:gsLst>
                  <a:gs pos="0">
                    <a:srgbClr val="CDFFD8">
                      <a:alpha val="100000"/>
                    </a:srgbClr>
                  </a:gs>
                  <a:gs pos="100000">
                    <a:srgbClr val="94B9FF">
                      <a:alpha val="100000"/>
                    </a:srgbClr>
                  </a:gs>
                </a:gsLst>
                <a:lin ang="0"/>
              </a:gra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rPr>
                <a:t>10</a:t>
              </a:r>
            </a:p>
          </p:txBody>
        </p:sp>
      </p:grpSp>
      <p:grpSp>
        <p:nvGrpSpPr>
          <p:cNvPr name="Group 32" id="32"/>
          <p:cNvGrpSpPr/>
          <p:nvPr/>
        </p:nvGrpSpPr>
        <p:grpSpPr>
          <a:xfrm rot="-92219">
            <a:off x="-1249329" y="-2000602"/>
            <a:ext cx="3499668" cy="13405540"/>
            <a:chOff x="0" y="0"/>
            <a:chExt cx="212191" cy="812800"/>
          </a:xfrm>
        </p:grpSpPr>
        <p:sp>
          <p:nvSpPr>
            <p:cNvPr name="Freeform 33" id="3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gradFill>
                <a:gsLst>
                  <a:gs pos="0">
                    <a:srgbClr val="CDFFD8">
                      <a:alpha val="100000"/>
                    </a:srgbClr>
                  </a:gs>
                  <a:gs pos="100000">
                    <a:srgbClr val="94B9FF">
                      <a:alpha val="100000"/>
                    </a:srgbClr>
                  </a:gs>
                </a:gsLst>
                <a:lin ang="0"/>
              </a:gradFill>
              <a:prstDash val="solid"/>
              <a:miter/>
            </a:ln>
          </p:spPr>
        </p:sp>
        <p:sp>
          <p:nvSpPr>
            <p:cNvPr name="TextBox 34" id="3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35" id="35"/>
          <p:cNvSpPr/>
          <p:nvPr/>
        </p:nvSpPr>
        <p:spPr>
          <a:xfrm flipH="false" flipV="false" rot="0">
            <a:off x="9677981" y="1379943"/>
            <a:ext cx="9303671" cy="10117325"/>
          </a:xfrm>
          <a:custGeom>
            <a:avLst/>
            <a:gdLst/>
            <a:ahLst/>
            <a:cxnLst/>
            <a:rect r="r" b="b" t="t" l="l"/>
            <a:pathLst>
              <a:path h="10117325" w="9303671">
                <a:moveTo>
                  <a:pt x="0" y="0"/>
                </a:moveTo>
                <a:lnTo>
                  <a:pt x="9303670" y="0"/>
                </a:lnTo>
                <a:lnTo>
                  <a:pt x="9303670" y="10117326"/>
                </a:lnTo>
                <a:lnTo>
                  <a:pt x="0" y="10117326"/>
                </a:lnTo>
                <a:lnTo>
                  <a:pt x="0" y="0"/>
                </a:lnTo>
                <a:close/>
              </a:path>
            </a:pathLst>
          </a:custGeom>
          <a:blipFill>
            <a:blip r:embed="rId2"/>
            <a:stretch>
              <a:fillRect l="-82483" t="-7654" r="0" b="0"/>
            </a:stretch>
          </a:blipFill>
        </p:spPr>
      </p:sp>
      <p:sp>
        <p:nvSpPr>
          <p:cNvPr name="TextBox 36" id="36"/>
          <p:cNvSpPr txBox="true"/>
          <p:nvPr/>
        </p:nvSpPr>
        <p:spPr>
          <a:xfrm rot="0">
            <a:off x="2429493" y="293911"/>
            <a:ext cx="12784193" cy="1038225"/>
          </a:xfrm>
          <a:prstGeom prst="rect">
            <a:avLst/>
          </a:prstGeom>
        </p:spPr>
        <p:txBody>
          <a:bodyPr anchor="t" rtlCol="false" tIns="0" lIns="0" bIns="0" rIns="0">
            <a:spAutoFit/>
          </a:bodyPr>
          <a:lstStyle/>
          <a:p>
            <a:pPr>
              <a:lnSpc>
                <a:spcPts val="8400"/>
              </a:lnSpc>
              <a:spcBef>
                <a:spcPct val="0"/>
              </a:spcBef>
            </a:pPr>
            <a:r>
              <a:rPr lang="en-US" sz="6000">
                <a:solidFill>
                  <a:srgbClr val="191919"/>
                </a:solidFill>
                <a:latin typeface="Gotham Bold"/>
              </a:rPr>
              <a:t>FRAMEWORKS EMPLOYED</a:t>
            </a:r>
          </a:p>
        </p:txBody>
      </p:sp>
      <p:sp>
        <p:nvSpPr>
          <p:cNvPr name="TextBox 37" id="37"/>
          <p:cNvSpPr txBox="true"/>
          <p:nvPr/>
        </p:nvSpPr>
        <p:spPr>
          <a:xfrm rot="0">
            <a:off x="2230783" y="1622054"/>
            <a:ext cx="7197089" cy="8446775"/>
          </a:xfrm>
          <a:prstGeom prst="rect">
            <a:avLst/>
          </a:prstGeom>
        </p:spPr>
        <p:txBody>
          <a:bodyPr anchor="t" rtlCol="false" tIns="0" lIns="0" bIns="0" rIns="0">
            <a:spAutoFit/>
          </a:bodyPr>
          <a:lstStyle/>
          <a:p>
            <a:pPr algn="just">
              <a:lnSpc>
                <a:spcPts val="3640"/>
              </a:lnSpc>
            </a:pPr>
          </a:p>
          <a:p>
            <a:pPr algn="just">
              <a:lnSpc>
                <a:spcPts val="560"/>
              </a:lnSpc>
            </a:pPr>
          </a:p>
          <a:p>
            <a:pPr algn="just" marL="539749" indent="-269875" lvl="1">
              <a:lnSpc>
                <a:spcPts val="3499"/>
              </a:lnSpc>
              <a:buFont typeface="Arial"/>
              <a:buChar char="•"/>
            </a:pPr>
            <a:r>
              <a:rPr lang="en-US" sz="2499">
                <a:solidFill>
                  <a:srgbClr val="191919"/>
                </a:solidFill>
                <a:latin typeface="Gotham"/>
              </a:rPr>
              <a:t>Embedding is a numerical representation of a face extracted from an image. </a:t>
            </a:r>
          </a:p>
          <a:p>
            <a:pPr algn="just">
              <a:lnSpc>
                <a:spcPts val="3499"/>
              </a:lnSpc>
            </a:pPr>
          </a:p>
          <a:p>
            <a:pPr algn="just" marL="539749" indent="-269875" lvl="1">
              <a:lnSpc>
                <a:spcPts val="3499"/>
              </a:lnSpc>
              <a:buFont typeface="Arial"/>
              <a:buChar char="•"/>
            </a:pPr>
            <a:r>
              <a:rPr lang="en-US" sz="2499">
                <a:solidFill>
                  <a:srgbClr val="191919"/>
                </a:solidFill>
                <a:latin typeface="Gotham"/>
              </a:rPr>
              <a:t>FaceNet uses embedding to map similar faces together and dissimilar faces further apart.</a:t>
            </a:r>
          </a:p>
          <a:p>
            <a:pPr algn="just">
              <a:lnSpc>
                <a:spcPts val="3499"/>
              </a:lnSpc>
            </a:pPr>
          </a:p>
          <a:p>
            <a:pPr algn="just" marL="539749" indent="-269875" lvl="1">
              <a:lnSpc>
                <a:spcPts val="3499"/>
              </a:lnSpc>
              <a:buFont typeface="Arial"/>
              <a:buChar char="•"/>
            </a:pPr>
            <a:r>
              <a:rPr lang="en-US" sz="2499">
                <a:solidFill>
                  <a:srgbClr val="191919"/>
                </a:solidFill>
                <a:latin typeface="Gotham"/>
              </a:rPr>
              <a:t>It uses triplet loss function to compare the similarity of three images : anchor image, positive image, and negative image.</a:t>
            </a:r>
          </a:p>
          <a:p>
            <a:pPr algn="just">
              <a:lnSpc>
                <a:spcPts val="3499"/>
              </a:lnSpc>
            </a:pPr>
          </a:p>
          <a:p>
            <a:pPr algn="just" marL="539749" indent="-269875" lvl="1">
              <a:lnSpc>
                <a:spcPts val="3499"/>
              </a:lnSpc>
              <a:buFont typeface="Arial"/>
              <a:buChar char="•"/>
            </a:pPr>
            <a:r>
              <a:rPr lang="en-US" sz="2499">
                <a:solidFill>
                  <a:srgbClr val="191919"/>
                </a:solidFill>
                <a:latin typeface="Gotham"/>
              </a:rPr>
              <a:t>The model is trained to minimize the distance between the embeddings of the anchor and positive images while maximizing the distance between the embeddings of the anchor and negative images. </a:t>
            </a:r>
          </a:p>
        </p:txBody>
      </p:sp>
      <p:sp>
        <p:nvSpPr>
          <p:cNvPr name="TextBox 38" id="38"/>
          <p:cNvSpPr txBox="true"/>
          <p:nvPr/>
        </p:nvSpPr>
        <p:spPr>
          <a:xfrm rot="0">
            <a:off x="2397644" y="1492008"/>
            <a:ext cx="1733252" cy="504826"/>
          </a:xfrm>
          <a:prstGeom prst="rect">
            <a:avLst/>
          </a:prstGeom>
        </p:spPr>
        <p:txBody>
          <a:bodyPr anchor="t" rtlCol="false" tIns="0" lIns="0" bIns="0" rIns="0">
            <a:spAutoFit/>
          </a:bodyPr>
          <a:lstStyle/>
          <a:p>
            <a:pPr algn="ctr">
              <a:lnSpc>
                <a:spcPts val="4199"/>
              </a:lnSpc>
              <a:spcBef>
                <a:spcPct val="0"/>
              </a:spcBef>
            </a:pPr>
            <a:r>
              <a:rPr lang="en-US" sz="2999">
                <a:solidFill>
                  <a:srgbClr val="191919"/>
                </a:solidFill>
                <a:latin typeface="Gotham Bold"/>
              </a:rPr>
              <a:t>FaceNet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DAF6uTJdKHk</dc:identifier>
  <dcterms:modified xsi:type="dcterms:W3CDTF">2011-08-01T06:04:30Z</dcterms:modified>
  <cp:revision>1</cp:revision>
  <dc:title>White and Orange Simple Portfolio Presentation</dc:title>
</cp:coreProperties>
</file>

<file path=docProps/thumbnail.jpeg>
</file>